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3"/>
  </p:sldMasterIdLst>
  <p:notesMasterIdLst>
    <p:notesMasterId r:id="rId85"/>
  </p:notesMasterIdLst>
  <p:handoutMasterIdLst>
    <p:handoutMasterId r:id="rId86"/>
  </p:handoutMasterIdLst>
  <p:sldIdLst>
    <p:sldId id="1246" r:id="rId24"/>
    <p:sldId id="355" r:id="rId25"/>
    <p:sldId id="1181" r:id="rId26"/>
    <p:sldId id="1153" r:id="rId27"/>
    <p:sldId id="1152" r:id="rId28"/>
    <p:sldId id="1182" r:id="rId29"/>
    <p:sldId id="1019" r:id="rId30"/>
    <p:sldId id="423" r:id="rId31"/>
    <p:sldId id="424" r:id="rId32"/>
    <p:sldId id="939" r:id="rId33"/>
    <p:sldId id="1022" r:id="rId34"/>
    <p:sldId id="425" r:id="rId35"/>
    <p:sldId id="1023" r:id="rId36"/>
    <p:sldId id="428" r:id="rId37"/>
    <p:sldId id="429" r:id="rId38"/>
    <p:sldId id="1034" r:id="rId39"/>
    <p:sldId id="942" r:id="rId40"/>
    <p:sldId id="1087" r:id="rId41"/>
    <p:sldId id="943" r:id="rId42"/>
    <p:sldId id="1088" r:id="rId43"/>
    <p:sldId id="1089" r:id="rId44"/>
    <p:sldId id="944" r:id="rId45"/>
    <p:sldId id="1090" r:id="rId46"/>
    <p:sldId id="1091" r:id="rId47"/>
    <p:sldId id="945" r:id="rId48"/>
    <p:sldId id="946" r:id="rId49"/>
    <p:sldId id="1094" r:id="rId50"/>
    <p:sldId id="1092" r:id="rId51"/>
    <p:sldId id="1095" r:id="rId52"/>
    <p:sldId id="1093" r:id="rId53"/>
    <p:sldId id="947" r:id="rId54"/>
    <p:sldId id="1240" r:id="rId55"/>
    <p:sldId id="1241" r:id="rId56"/>
    <p:sldId id="1243" r:id="rId57"/>
    <p:sldId id="948" r:id="rId58"/>
    <p:sldId id="1032" r:id="rId59"/>
    <p:sldId id="1045" r:id="rId60"/>
    <p:sldId id="1105" r:id="rId61"/>
    <p:sldId id="934" r:id="rId62"/>
    <p:sldId id="954" r:id="rId63"/>
    <p:sldId id="1097" r:id="rId64"/>
    <p:sldId id="1102" r:id="rId65"/>
    <p:sldId id="1103" r:id="rId66"/>
    <p:sldId id="1104" r:id="rId67"/>
    <p:sldId id="1099" r:id="rId68"/>
    <p:sldId id="439" r:id="rId69"/>
    <p:sldId id="951" r:id="rId70"/>
    <p:sldId id="952" r:id="rId71"/>
    <p:sldId id="953" r:id="rId72"/>
    <p:sldId id="1107" r:id="rId73"/>
    <p:sldId id="1106" r:id="rId74"/>
    <p:sldId id="377" r:id="rId75"/>
    <p:sldId id="1011" r:id="rId76"/>
    <p:sldId id="1116" r:id="rId77"/>
    <p:sldId id="1021" r:id="rId78"/>
    <p:sldId id="1096" r:id="rId79"/>
    <p:sldId id="378" r:id="rId80"/>
    <p:sldId id="1108" r:id="rId81"/>
    <p:sldId id="1020" r:id="rId82"/>
    <p:sldId id="1100" r:id="rId83"/>
    <p:sldId id="1177" r:id="rId8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Janet" initials="GJ" lastIdx="1" clrIdx="0">
    <p:extLst>
      <p:ext uri="{19B8F6BF-5375-455C-9EA6-DF929625EA0E}">
        <p15:presenceInfo xmlns:p15="http://schemas.microsoft.com/office/powerpoint/2012/main" userId="S-1-5-21-1339303556-449845944-1601390327-147423" providerId="AD"/>
      </p:ext>
    </p:extLst>
  </p:cmAuthor>
  <p:cmAuthor id="2" name="Shriner, Paul" initials="SP" lastIdx="10" clrIdx="1">
    <p:extLst>
      <p:ext uri="{19B8F6BF-5375-455C-9EA6-DF929625EA0E}">
        <p15:presenceInfo xmlns:p15="http://schemas.microsoft.com/office/powerpoint/2012/main" userId="S-1-5-21-1339303556-449845944-1601390327-147481" providerId="AD"/>
      </p:ext>
    </p:extLst>
  </p:cmAuthor>
  <p:cmAuthor id="3" name="Tripp, Anthony" initials="TA" lastIdx="7" clrIdx="2">
    <p:extLst>
      <p:ext uri="{19B8F6BF-5375-455C-9EA6-DF929625EA0E}">
        <p15:presenceInfo xmlns:p15="http://schemas.microsoft.com/office/powerpoint/2012/main" userId="S-1-5-21-1339303556-449845944-1601390327-379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5" autoAdjust="0"/>
    <p:restoredTop sz="86415" autoAdjust="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/>
    </p:cSldViewPr>
  </p:slideViewPr>
  <p:outlineViewPr>
    <p:cViewPr>
      <p:scale>
        <a:sx n="33" d="100"/>
        <a:sy n="33" d="100"/>
      </p:scale>
      <p:origin x="0" y="-190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customXml" Target="../customXml/item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slide" Target="slides/slide61.xml"/><Relationship Id="rId89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4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customXml" Target="../customXml/item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customXml" Target="../customXml/item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customXml" Target="../customXml/item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Cambria" panose="02040503050406030204" pitchFamily="18" charset="0"/>
              </a:rPr>
              <a:t>Example: effluent phosphorus (mg/L)</a:t>
            </a:r>
          </a:p>
          <a:p>
            <a:pPr>
              <a:defRPr/>
            </a:pPr>
            <a:r>
              <a:rPr lang="en-US" sz="2000">
                <a:solidFill>
                  <a:schemeClr val="tx1"/>
                </a:solidFill>
                <a:latin typeface="Cambria" panose="02040503050406030204" pitchFamily="18" charset="0"/>
              </a:rPr>
              <a:t>Before Phosphorus</a:t>
            </a:r>
            <a:r>
              <a:rPr lang="en-US" sz="2000" baseline="0">
                <a:solidFill>
                  <a:schemeClr val="tx1"/>
                </a:solidFill>
                <a:latin typeface="Cambria" panose="02040503050406030204" pitchFamily="18" charset="0"/>
              </a:rPr>
              <a:t> Removal (Biological or Chemical)</a:t>
            </a:r>
            <a:endParaRPr lang="en-US" sz="200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5869683162725812"/>
          <c:y val="1.210866718374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92774969689253"/>
          <c:y val="0.16768485938293787"/>
          <c:w val="0.86195957367495435"/>
          <c:h val="0.704774008888905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DC-48C9-B81B-634D027FCA7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17-483A-A35C-B9A317919805}"/>
              </c:ext>
            </c:extLst>
          </c:dPt>
          <c:cat>
            <c:strRef>
              <c:f>Sheet1!$E$10:$E$11</c:f>
              <c:strCache>
                <c:ptCount val="2"/>
                <c:pt idx="0">
                  <c:v>Particulate</c:v>
                </c:pt>
                <c:pt idx="1">
                  <c:v>Soluble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0.15</c:v>
                </c:pt>
                <c:pt idx="1">
                  <c:v>2.85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DC-48C9-B81B-634D027FC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489936"/>
        <c:axId val="432042888"/>
      </c:barChart>
      <c:catAx>
        <c:axId val="2774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32042888"/>
        <c:crosses val="autoZero"/>
        <c:auto val="1"/>
        <c:lblAlgn val="ctr"/>
        <c:lblOffset val="100"/>
        <c:noMultiLvlLbl val="0"/>
      </c:catAx>
      <c:valAx>
        <c:axId val="432042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1600" baseline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Phosphorus (mg/L)</a:t>
                </a:r>
              </a:p>
            </c:rich>
          </c:tx>
          <c:layout>
            <c:manualLayout>
              <c:xMode val="edge"/>
              <c:yMode val="edge"/>
              <c:x val="2.4601069964771252E-2"/>
              <c:y val="0.341347936195269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Cambria" panose="02040503050406030204" pitchFamily="18" charset="0"/>
              </a:rPr>
              <a:t>Example: effluent phosphorus (mg/L)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2000">
                <a:solidFill>
                  <a:schemeClr val="tx1"/>
                </a:solidFill>
                <a:latin typeface="Cambria" panose="02040503050406030204" pitchFamily="18" charset="0"/>
              </a:rPr>
              <a:t>After Phosphorus</a:t>
            </a:r>
            <a:r>
              <a:rPr lang="en-US" sz="2000" baseline="0">
                <a:solidFill>
                  <a:schemeClr val="tx1"/>
                </a:solidFill>
                <a:latin typeface="Cambria" panose="02040503050406030204" pitchFamily="18" charset="0"/>
              </a:rPr>
              <a:t> Removal (Biological or Chemical)</a:t>
            </a:r>
            <a:endParaRPr lang="en-US" sz="200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5869683162725812"/>
          <c:y val="1.210866718374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92774969689253"/>
          <c:y val="0.16768485938293787"/>
          <c:w val="0.86195957367495435"/>
          <c:h val="0.704774008888905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DC-48C9-B81B-634D027FCA7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BF-497E-975C-1F4027DE5C8A}"/>
              </c:ext>
            </c:extLst>
          </c:dPt>
          <c:cat>
            <c:strRef>
              <c:f>Sheet1!$E$10:$E$11</c:f>
              <c:strCache>
                <c:ptCount val="2"/>
                <c:pt idx="0">
                  <c:v>Particulate</c:v>
                </c:pt>
                <c:pt idx="1">
                  <c:v>Soluble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0.75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DC-48C9-B81B-634D027FC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044456"/>
        <c:axId val="432044848"/>
      </c:barChart>
      <c:catAx>
        <c:axId val="4320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32044848"/>
        <c:crosses val="autoZero"/>
        <c:auto val="1"/>
        <c:lblAlgn val="ctr"/>
        <c:lblOffset val="100"/>
        <c:noMultiLvlLbl val="0"/>
      </c:catAx>
      <c:valAx>
        <c:axId val="432044848"/>
        <c:scaling>
          <c:orientation val="minMax"/>
          <c:max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1600" baseline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Phosphorus (mg/L)</a:t>
                </a:r>
              </a:p>
            </c:rich>
          </c:tx>
          <c:layout>
            <c:manualLayout>
              <c:xMode val="edge"/>
              <c:yMode val="edge"/>
              <c:x val="2.4601069964771252E-2"/>
              <c:y val="0.341347936195269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04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F3D7-485D-4B33-A261-30D5ADDCD4C5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86B9-B93D-4135-BD41-01E3E034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9419-2C56-4C1E-991F-78F283BAEE07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01E67-06D1-49F1-9411-9F3564F7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B13ED-4437-4832-9AAE-7E67430AC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9F8D47-F451-4E4C-87C2-F4918F4AC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7ED3C-7A23-4702-B8A2-D331CDC0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ED88E-6CB1-4AB4-9E7D-BF228926DE0F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134CC-D693-4546-89E5-F3D4EAD6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F8914-4F30-422D-A080-F04DD283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85DF-640E-4BDC-9485-31BEBC28B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4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85A6C-58CE-4BF5-B01D-5D1CDD10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9EE8CE-A0D7-4D65-A4D5-F369DD5D9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C92F8-09BF-4A50-8E10-97D07325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A2379-B95B-4088-ACB4-969F5D6ED85F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70265-E623-4B69-A50E-FD2E69E4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0BB56-97E7-46A1-BE03-E2BCC367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A17B2-652E-42E8-9C3C-FDC23351FE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B6BDA3-2AA0-49F1-B84A-C67DD841B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9DF54-C1EB-43D0-AE04-74F835A1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0B680-43A0-4898-82DD-F13A3045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12D5-588F-4A12-8B7A-1FDF79002510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676F0-E88B-423A-81C8-A2D107A8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0204A-0C04-4F2D-8E2F-6D74D5BF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D5FD-0D70-4BC9-B10A-C0EE8FEEC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6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8A361-8B03-4F1B-8BCE-59EF2A64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B8860-A26B-438D-8DCC-7D0873D9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76B6A-76F8-4E8B-9849-C5BEE98B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D8B30-F152-443A-B1C6-07E89F93B9D5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CE8EA-9181-4C14-AD5C-B53BEF26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FBEA1-6151-4EE9-B0CB-50352B67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DA84B-B4DF-4466-ACCF-C5458BA3B6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44D88-8AB0-41D5-B1D6-27CD2C57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B89275-3FF6-49CF-8742-F582CDD4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683EFE-D54C-44D8-886E-D6478B3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B243A-2BD5-4C52-B4D7-CCEEA2521BAB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FE84BC-8812-4439-B4F7-A06D292F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F55E27-2911-436B-BB75-7CC5C28A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288B-A1D7-4500-995F-9D15E2DE6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9AAD4-831C-425A-A73A-A34619D1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0BF6F-739A-4867-A213-2B08D5CDA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114C6-156E-4568-A41F-634789AE8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7D754C-C510-4374-A66E-A239BA04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EE7CE-9EA4-4522-976F-58FBFB0977DC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3DC4F9-6F15-4B41-9428-7CB79B59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848559-BEFA-4632-9F6C-0D5F2F07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CE8C4-54F8-4B18-9EEA-3422FFA695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372F5-7DD7-403A-A89D-690F8114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81E66F-659E-4F70-A4F4-441F538A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B42940-4D37-474F-9FEA-0405175D7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BECDA4-1004-4E83-A008-0652F50F4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8D4A48-6EA3-4E09-9981-8830C28AC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C2E27A-9700-4DC1-A439-E6690B03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B85E8-81FD-44BE-A711-BCB71A80D89F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320841-284D-4B43-9FD8-ACA2FC3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AD8201-DA68-4B18-BD97-FC9A1948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4A3A3-8AC5-4DA8-9A32-2BC0402DD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B841C-7008-41D2-8419-5142E872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54B0A2-F0E2-41F5-82B0-6A702AFC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3EFE9-2B9C-4FC3-9166-1E0B56E55FCE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A79E7E-B084-4364-A640-79D68FBB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858E1E-568E-4457-9BCD-39E0F02D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F08C9-1AE5-4431-B819-66462B2D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171832-BC0F-4570-BC8A-8CEA0740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C9CB0-2CA6-478F-8655-D55EB4180193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CD4996-E7C9-4590-97DF-18180AA9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21DC65-8CEB-4A75-891A-0FD81923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39E95-F790-4900-81AE-69065DE4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20833-721A-419E-A7A5-81D93FD6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12C5E0-922D-4696-AD9C-1E5EC0EF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4C5B00-5714-4639-8CEA-DFDCEC81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EFD1D-ABAD-4043-B6E5-4B793832F247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D20A0-76CC-4427-82F4-CE4DCB0F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83D019-5E99-47E0-B5A5-5263D603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6EA40-D317-4DFF-9897-9FCB5D61F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1B838-3D28-431E-93A6-2A37CFE7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1BEB49-D887-4BC9-9EB0-F00AAAF53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F866A6-934A-4E37-B23A-22A99E15D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F4B8BB-A4C1-4DBA-A730-2CF2F363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0A9D6-117A-4E33-A172-24A178289E40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6DAFA0-BD58-47D3-87F5-6E292036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D5802B-862A-4115-A1E3-7C189661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3992-B505-455C-B209-C9E0D04D0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DECBA20-60F6-484D-AC08-252D189B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D943E0-47FF-4043-B365-B81326E8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B5EC52-F4E6-40D5-9D91-44547AC4D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E1FA24-36C0-44A9-AEBC-7FA67380CB43}" type="datetimeFigureOut">
              <a:rPr lang="en-US" smtClean="0"/>
              <a:pPr>
                <a:defRPr/>
              </a:pPr>
              <a:t>8/6/2019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699621-9648-4C12-8F88-C44D54E29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1AB64-2C47-4632-B62D-EABFC4819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D26655-FAD4-424E-AC73-FF6EADB7B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E8259E-AE9F-46C2-897C-F14512E5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000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FBB3D1B-4812-4E32-97BA-1EB86CB28762}"/>
              </a:ext>
            </a:extLst>
          </p:cNvPr>
          <p:cNvSpPr txBox="1">
            <a:spLocks/>
          </p:cNvSpPr>
          <p:nvPr/>
        </p:nvSpPr>
        <p:spPr>
          <a:xfrm>
            <a:off x="6793958" y="465992"/>
            <a:ext cx="516358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Phosphorus Removal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9BC54CC6-5CA0-45DB-8181-FFB45E3C01AE}"/>
              </a:ext>
            </a:extLst>
          </p:cNvPr>
          <p:cNvSpPr txBox="1">
            <a:spLocks/>
          </p:cNvSpPr>
          <p:nvPr/>
        </p:nvSpPr>
        <p:spPr>
          <a:xfrm>
            <a:off x="1146366" y="858715"/>
            <a:ext cx="5163580" cy="2684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University of Kansas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100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Annual Water and Wastewater School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Lawrence, Kansas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July 30, 2019</a:t>
            </a:r>
          </a:p>
          <a:p>
            <a:pPr indent="-2286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Grant Weaver, PE &amp; wastewater operator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G.Weaver@CleanWaterOps.com </a:t>
            </a:r>
          </a:p>
        </p:txBody>
      </p:sp>
    </p:spTree>
    <p:extLst>
      <p:ext uri="{BB962C8B-B14F-4D97-AF65-F5344CB8AC3E}">
        <p14:creationId xmlns:p14="http://schemas.microsoft.com/office/powerpoint/2010/main" val="327620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>
          <a:xfrm>
            <a:off x="904775" y="457200"/>
            <a:ext cx="7705825" cy="1447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Phosphorus Removal: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What an Operator needs to know</a:t>
            </a:r>
          </a:p>
        </p:txBody>
      </p:sp>
      <p:sp>
        <p:nvSpPr>
          <p:cNvPr id="63497" name="Subtitle 2"/>
          <p:cNvSpPr txBox="1">
            <a:spLocks/>
          </p:cNvSpPr>
          <p:nvPr/>
        </p:nvSpPr>
        <p:spPr bwMode="auto">
          <a:xfrm>
            <a:off x="904775" y="1600200"/>
            <a:ext cx="9534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1800"/>
              </a:spcBef>
            </a:pP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orthophosphate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= soluble phosphorus</a:t>
            </a:r>
          </a:p>
          <a:p>
            <a:pPr marL="0" lvl="1"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ortho-Phosphate, reactive phosphorus, phosphate, ortho-P, 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4, 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baseline="30000" dirty="0">
                <a:latin typeface="Cambria" panose="02040503050406030204" pitchFamily="18" charset="0"/>
                <a:cs typeface="Estrangelo Edessa" pitchFamily="66" charset="0"/>
              </a:rPr>
              <a:t>=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, 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baseline="30000" dirty="0">
                <a:latin typeface="Cambria" panose="02040503050406030204" pitchFamily="18" charset="0"/>
                <a:cs typeface="Estrangelo Edessa" pitchFamily="66" charset="0"/>
              </a:rPr>
              <a:t>-2</a:t>
            </a:r>
            <a:endParaRPr lang="en-US" dirty="0">
              <a:latin typeface="Cambria" panose="02040503050406030204" pitchFamily="18" charset="0"/>
              <a:cs typeface="Estrangelo Edessa" pitchFamily="66" charset="0"/>
            </a:endParaRPr>
          </a:p>
          <a:p>
            <a:pPr marL="0" lvl="1">
              <a:spcBef>
                <a:spcPts val="2400"/>
              </a:spcBef>
            </a:pP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                    total-Phosphorus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= soluble + particulate phosphorus</a:t>
            </a:r>
          </a:p>
          <a:p>
            <a:pPr marL="0" lvl="1"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                   phosphorus, total-P, TP, t-P, tP, 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38" y="3629519"/>
            <a:ext cx="6024523" cy="27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51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Subtitle 2"/>
          <p:cNvSpPr txBox="1">
            <a:spLocks/>
          </p:cNvSpPr>
          <p:nvPr/>
        </p:nvSpPr>
        <p:spPr bwMode="auto">
          <a:xfrm>
            <a:off x="2133600" y="4572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Typical plant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Influent phosphorus: 6 mg/L </a:t>
            </a:r>
          </a:p>
          <a:p>
            <a:pPr marL="457200"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Effluent phosphorus: 3 mg/L</a:t>
            </a:r>
          </a:p>
          <a:p>
            <a:pPr marL="457200"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Effluent TSS: 15 mg/L</a:t>
            </a:r>
          </a:p>
          <a:p>
            <a:pPr marL="457200"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Effluent total-P = particulate P + soluble P</a:t>
            </a:r>
          </a:p>
          <a:p>
            <a:endParaRPr lang="en-US" b="1" dirty="0">
              <a:latin typeface="Cambria" panose="02040503050406030204" pitchFamily="18" charset="0"/>
              <a:cs typeface="Estrangelo Edessa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How much effluent phosphorus is soluble and how much is in the TSS?</a:t>
            </a:r>
          </a:p>
          <a:p>
            <a:pPr marL="457200"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Approximately 1% of effluent TSS (conventional plant) is phosphorus …</a:t>
            </a:r>
          </a:p>
          <a:p>
            <a:endParaRPr lang="en-US" b="1" dirty="0">
              <a:latin typeface="Cambria" panose="02040503050406030204" pitchFamily="18" charset="0"/>
              <a:cs typeface="Estrangelo Edessa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Effluent P = particulate P + soluble P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Particulate (P in the TSS): 15 mg/L TSS x 0.01 = </a:t>
            </a:r>
            <a:r>
              <a:rPr lang="en-US" sz="2400" b="1" dirty="0">
                <a:latin typeface="Cambria" panose="02040503050406030204" pitchFamily="18" charset="0"/>
                <a:cs typeface="Estrangelo Edessa" pitchFamily="66" charset="0"/>
              </a:rPr>
              <a:t>0.15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mg/L</a:t>
            </a:r>
          </a:p>
          <a:p>
            <a:pPr marL="457200"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Soluble = 3 mg/L – 0.15 mg/L with TSS = </a:t>
            </a:r>
            <a:r>
              <a:rPr lang="en-US" sz="2400" b="1" dirty="0">
                <a:latin typeface="Cambria" panose="02040503050406030204" pitchFamily="18" charset="0"/>
                <a:cs typeface="Estrangelo Edessa" pitchFamily="66" charset="0"/>
              </a:rPr>
              <a:t>2.85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mg/L</a:t>
            </a:r>
          </a:p>
        </p:txBody>
      </p:sp>
    </p:spTree>
    <p:extLst>
      <p:ext uri="{BB962C8B-B14F-4D97-AF65-F5344CB8AC3E}">
        <p14:creationId xmlns:p14="http://schemas.microsoft.com/office/powerpoint/2010/main" val="244949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B9B6157-1103-488A-95F7-B44FE0977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4251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7292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Subtitle 2"/>
          <p:cNvSpPr txBox="1">
            <a:spLocks/>
          </p:cNvSpPr>
          <p:nvPr/>
        </p:nvSpPr>
        <p:spPr bwMode="auto">
          <a:xfrm>
            <a:off x="2362200" y="9144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Converting SOLUBLE phosphorus to PARTICULATE phosphorus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Biological Phosphorus removal, when fully optimized, will remove all but 0.05 mg/L of the soluble Phosphorus   </a:t>
            </a:r>
          </a:p>
          <a:p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Chemical Phosphorus removal, the same, all but 0.05 mg/L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Either way, only 0.05 mg/L of soluble Phosphorus remains; most all of it is particulate Phosphorus … that is, effluent TSS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Meanwhile …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The vast majority of the soluble phosphorus is converted to particulate phosphorus; increasing the percentage of the MLSS and TSS that is P from ~1% to ~5%  </a:t>
            </a:r>
          </a:p>
        </p:txBody>
      </p:sp>
    </p:spTree>
    <p:extLst>
      <p:ext uri="{BB962C8B-B14F-4D97-AF65-F5344CB8AC3E}">
        <p14:creationId xmlns:p14="http://schemas.microsoft.com/office/powerpoint/2010/main" val="353067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B9B6157-1103-488A-95F7-B44FE0977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71660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00662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ubtitle 2"/>
          <p:cNvSpPr>
            <a:spLocks noGrp="1"/>
          </p:cNvSpPr>
          <p:nvPr>
            <p:ph type="subTitle" idx="1"/>
          </p:nvPr>
        </p:nvSpPr>
        <p:spPr>
          <a:xfrm>
            <a:off x="1462454" y="762000"/>
            <a:ext cx="6400800" cy="1143000"/>
          </a:xfrm>
        </p:spPr>
        <p:txBody>
          <a:bodyPr/>
          <a:lstStyle/>
          <a:p>
            <a:pPr algn="l" eaLnBrk="1" hangingPunct="1"/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TSS Removal Requirements</a:t>
            </a:r>
          </a:p>
        </p:txBody>
      </p:sp>
      <p:sp>
        <p:nvSpPr>
          <p:cNvPr id="66569" name="Subtitle 2"/>
          <p:cNvSpPr txBox="1">
            <a:spLocks/>
          </p:cNvSpPr>
          <p:nvPr/>
        </p:nvSpPr>
        <p:spPr bwMode="auto">
          <a:xfrm>
            <a:off x="1535722" y="1447800"/>
            <a:ext cx="411773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Since all but 0.05 mg/L of the soluble Phosphorus can be converted to TSS Phosphorus (Biologically and/or Chemically) 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And, because approximately 5% of Effluent TSS is Phosphorus</a:t>
            </a:r>
          </a:p>
          <a:p>
            <a:pPr fontAlgn="base">
              <a:spcBef>
                <a:spcPts val="3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… To meet a total-P limit, the effluent TSS needs to be kept to the max TSS number shown in the table.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85025"/>
              </p:ext>
            </p:extLst>
          </p:nvPr>
        </p:nvGraphicFramePr>
        <p:xfrm>
          <a:off x="6793523" y="767862"/>
          <a:ext cx="3327400" cy="5486400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P Limit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max TSS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Estrangelo Edessa" pitchFamily="66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6051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B3C8F-5E2B-41CD-84A4-07EE360C978E}"/>
              </a:ext>
            </a:extLst>
          </p:cNvPr>
          <p:cNvSpPr txBox="1">
            <a:spLocks/>
          </p:cNvSpPr>
          <p:nvPr/>
        </p:nvSpPr>
        <p:spPr bwMode="auto"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i="1" kern="1200">
                <a:latin typeface="+mj-lt"/>
                <a:ea typeface="+mj-ea"/>
                <a:cs typeface="+mj-cs"/>
              </a:rPr>
              <a:t>Phosphorus Removal without Facility Upgrades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81B7DF7-FC0C-4F7F-8A52-41F52976D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83219"/>
              </p:ext>
            </p:extLst>
          </p:nvPr>
        </p:nvGraphicFramePr>
        <p:xfrm>
          <a:off x="643467" y="1803821"/>
          <a:ext cx="10905069" cy="413701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02984">
                  <a:extLst>
                    <a:ext uri="{9D8B030D-6E8A-4147-A177-3AD203B41FA5}">
                      <a16:colId xmlns:a16="http://schemas.microsoft.com/office/drawing/2014/main" xmlns="" val="3100064141"/>
                    </a:ext>
                  </a:extLst>
                </a:gridCol>
                <a:gridCol w="1806190">
                  <a:extLst>
                    <a:ext uri="{9D8B030D-6E8A-4147-A177-3AD203B41FA5}">
                      <a16:colId xmlns:a16="http://schemas.microsoft.com/office/drawing/2014/main" xmlns="" val="3156140177"/>
                    </a:ext>
                  </a:extLst>
                </a:gridCol>
                <a:gridCol w="1806190">
                  <a:extLst>
                    <a:ext uri="{9D8B030D-6E8A-4147-A177-3AD203B41FA5}">
                      <a16:colId xmlns:a16="http://schemas.microsoft.com/office/drawing/2014/main" xmlns="" val="3399487447"/>
                    </a:ext>
                  </a:extLst>
                </a:gridCol>
                <a:gridCol w="2289705">
                  <a:extLst>
                    <a:ext uri="{9D8B030D-6E8A-4147-A177-3AD203B41FA5}">
                      <a16:colId xmlns:a16="http://schemas.microsoft.com/office/drawing/2014/main" xmlns="" val="3553333429"/>
                    </a:ext>
                  </a:extLst>
                </a:gridCol>
              </a:tblGrid>
              <a:tr h="29550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total-Phosphorus (mg/L)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1411102551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before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after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557594842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Conrad, Montana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1628920654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Keene, New Hampshire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50% less chemicals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1782099252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Chinook, Montana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1087648114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East Haddam, Connecticut (2 month trial)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211497669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Palmer, Massachusetts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25% less chemicals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4262401278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Westfield, Massachusetts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0.5-2.5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50% less chemicals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3865418675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Athens, Tennessee: Oostanaula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100% less chemicals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3185519776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Plainfield, Connecticut: Village Plant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0.70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3855759438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Suffield, Connecticut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0.70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3323253669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Cookeville, Tennessee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498832168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Helena, Montana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0.5-2.0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3675617631"/>
                  </a:ext>
                </a:extLst>
              </a:tr>
              <a:tr h="295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Athens, Tennessee: North Mouse Creek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0.3-3.0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752" marR="9752" marT="975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770" marR="9752" marT="9752" marB="0" anchor="ctr"/>
                </a:tc>
                <a:extLst>
                  <a:ext uri="{0D108BD9-81ED-4DB2-BD59-A6C34878D82A}">
                    <a16:rowId xmlns:a16="http://schemas.microsoft.com/office/drawing/2014/main" xmlns="" val="190836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09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rant\AppData\Local\Microsoft\Windows\Temporary Internet Files\Content.Outlook\TBQ8RQWO\WP_000238.jpg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11795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748272" y="2587558"/>
            <a:ext cx="5080562" cy="1405032"/>
          </a:xfrm>
        </p:spPr>
        <p:txBody>
          <a:bodyPr anchor="b">
            <a:no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rgbClr val="000000"/>
                </a:solidFill>
                <a:cs typeface="Calibri" pitchFamily="34" charset="0"/>
              </a:rPr>
              <a:t>Biological Phosphorus Removal: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rgbClr val="000000"/>
                </a:solidFill>
                <a:cs typeface="Calibri" pitchFamily="34" charset="0"/>
              </a:rPr>
              <a:t>Mainstream Flow Fermentation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27518029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Mainstream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8580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ubtitle 2"/>
          <p:cNvSpPr txBox="1">
            <a:spLocks/>
          </p:cNvSpPr>
          <p:nvPr/>
        </p:nvSpPr>
        <p:spPr bwMode="auto">
          <a:xfrm>
            <a:off x="3686599" y="3628687"/>
            <a:ext cx="5409781" cy="29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In </a:t>
            </a: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Anaerobic Tank 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…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Bacteria break down complex BOD into VFAs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volatile fatty acids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).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4391027" y="2117174"/>
            <a:ext cx="842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VFAs</a:t>
            </a:r>
            <a:endParaRPr lang="en-US" b="1" baseline="-25000" dirty="0">
              <a:solidFill>
                <a:srgbClr val="FF0000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52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Mainstream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8580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380951" y="2370294"/>
            <a:ext cx="822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ubtitle 2"/>
          <p:cNvSpPr txBox="1">
            <a:spLocks/>
          </p:cNvSpPr>
          <p:nvPr/>
        </p:nvSpPr>
        <p:spPr bwMode="auto">
          <a:xfrm>
            <a:off x="3686599" y="3628687"/>
            <a:ext cx="5409781" cy="29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In </a:t>
            </a: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Anaerobic Tank 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…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Bacteria break down complex BOD into VFAs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volatile fatty acids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).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PAO bacteria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phosphate accumulating organisms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take in VFAs as energy source &amp; temporarily release 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phosphate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into solution.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4391027" y="2117174"/>
            <a:ext cx="842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VFAs</a:t>
            </a:r>
            <a:endParaRPr lang="en-US" b="1" baseline="-25000" dirty="0">
              <a:solidFill>
                <a:srgbClr val="FF0000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95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CBB107-1C5F-42C8-857E-2B52A0ED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9466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622D4AE-B97F-4C52-81F9-9C2B10DF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3" y="562708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Operational Strategies for Nutrient Removal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8E6A5AE3-8014-4659-9BCF-6F1D4263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165684"/>
            <a:ext cx="5767443" cy="4129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Nutrient Removal Overview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Nitrogen Removal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Science &amp; Technology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Applying what we’ve learned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Phosphorus Removal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Science &amp; Technology</a:t>
            </a:r>
          </a:p>
          <a:p>
            <a:pPr marL="457200" indent="0">
              <a:buNone/>
            </a:pPr>
            <a:r>
              <a:rPr lang="en-US" sz="2000" b="1" dirty="0"/>
              <a:t>Applying what we’ve learned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Aero-Mod Phosphorus and Nitrogen Removal</a:t>
            </a:r>
          </a:p>
        </p:txBody>
      </p:sp>
    </p:spTree>
    <p:extLst>
      <p:ext uri="{BB962C8B-B14F-4D97-AF65-F5344CB8AC3E}">
        <p14:creationId xmlns:p14="http://schemas.microsoft.com/office/powerpoint/2010/main" val="255027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Mainstream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8580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380951" y="2370294"/>
            <a:ext cx="822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ubtitle 2"/>
          <p:cNvSpPr txBox="1">
            <a:spLocks/>
          </p:cNvSpPr>
          <p:nvPr/>
        </p:nvSpPr>
        <p:spPr bwMode="auto">
          <a:xfrm>
            <a:off x="3686599" y="3628687"/>
            <a:ext cx="5409781" cy="29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In </a:t>
            </a: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Anaerobic Tank 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…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Bacteria break down complex BOD into VFAs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volatile fatty acids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).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PAO bacteria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phosphate accumulating organisms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take in VFAs as energy source &amp; temporarily release 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phosphate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into solution.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In </a:t>
            </a: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Aeration Tank 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…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Energized PAO bacteria take 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out of solution.</a:t>
            </a:r>
          </a:p>
        </p:txBody>
      </p:sp>
    </p:spTree>
    <p:extLst>
      <p:ext uri="{BB962C8B-B14F-4D97-AF65-F5344CB8AC3E}">
        <p14:creationId xmlns:p14="http://schemas.microsoft.com/office/powerpoint/2010/main" val="1950202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9114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Mainstream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8580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5479559" y="2333625"/>
            <a:ext cx="810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ubtitle 2"/>
          <p:cNvSpPr txBox="1">
            <a:spLocks/>
          </p:cNvSpPr>
          <p:nvPr/>
        </p:nvSpPr>
        <p:spPr bwMode="auto">
          <a:xfrm>
            <a:off x="3686599" y="3628687"/>
            <a:ext cx="5409781" cy="29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In </a:t>
            </a: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Anaerobic Tank 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…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Bacteria break down complex BOD into VFAs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volatile fatty acids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).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PAO bacteria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phosphate accumulating organisms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take in VFAs as energy source &amp; temporarily release 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(</a:t>
            </a:r>
            <a:r>
              <a:rPr lang="en-US" i="1" dirty="0">
                <a:latin typeface="Cambria" panose="02040503050406030204" pitchFamily="18" charset="0"/>
                <a:cs typeface="Estrangelo Edessa" pitchFamily="66" charset="0"/>
              </a:rPr>
              <a:t>phosphate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into solution.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In </a:t>
            </a:r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Aeration Tank 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…</a:t>
            </a:r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Energized PAO bacteria take PO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4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 out of solution.</a:t>
            </a:r>
          </a:p>
        </p:txBody>
      </p:sp>
    </p:spTree>
    <p:extLst>
      <p:ext uri="{BB962C8B-B14F-4D97-AF65-F5344CB8AC3E}">
        <p14:creationId xmlns:p14="http://schemas.microsoft.com/office/powerpoint/2010/main" val="80965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Mainstream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6019316" y="916325"/>
            <a:ext cx="143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4134514" y="916325"/>
            <a:ext cx="89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Anoxic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4861" y="1981200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9701" y="2016218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ight Arrow 76"/>
          <p:cNvSpPr/>
          <p:nvPr/>
        </p:nvSpPr>
        <p:spPr>
          <a:xfrm>
            <a:off x="7655169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 bwMode="auto">
          <a:xfrm>
            <a:off x="3583010" y="3901125"/>
            <a:ext cx="5409781" cy="272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Pre-anoxic zone to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Strengthen anaerobic conditions in anaerobic tank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Minimize VFA use by denitrifying bacteria – the ones that convert Nitrate (NO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to Nitrogen Gas (N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2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– by “feeding” influent to the denitrifiers.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019316" y="2168871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15253" y="2141538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0577" y="2133600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5194382" y="2452379"/>
            <a:ext cx="748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953000" y="916326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5148884" y="2117174"/>
            <a:ext cx="835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VFAs</a:t>
            </a:r>
            <a:endParaRPr lang="en-US" b="1" baseline="-25000" dirty="0">
              <a:solidFill>
                <a:srgbClr val="FF0000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Mainstream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6019316" y="916325"/>
            <a:ext cx="143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4134514" y="916325"/>
            <a:ext cx="89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Anoxic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4861" y="1981200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9701" y="2016218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ight Arrow 76"/>
          <p:cNvSpPr/>
          <p:nvPr/>
        </p:nvSpPr>
        <p:spPr>
          <a:xfrm>
            <a:off x="7655169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 bwMode="auto">
          <a:xfrm>
            <a:off x="3583010" y="3901125"/>
            <a:ext cx="5409781" cy="272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Pre-anoxic zone to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Strengthen anaerobic conditions in anaerobic tank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Minimize VFA use by denitrifying bacteria – the ones that convert Nitrate (NO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to Nitrogen Gas (N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2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– by “feeding” influent to the denitrifiers.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019316" y="2168871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15253" y="2141538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0577" y="2133600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5194382" y="2452379"/>
            <a:ext cx="748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953000" y="916326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</p:spTree>
    <p:extLst>
      <p:ext uri="{BB962C8B-B14F-4D97-AF65-F5344CB8AC3E}">
        <p14:creationId xmlns:p14="http://schemas.microsoft.com/office/powerpoint/2010/main" val="38574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9154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Mainstream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6019316" y="916325"/>
            <a:ext cx="143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4134514" y="916325"/>
            <a:ext cx="89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Anoxic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4861" y="1981200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9701" y="2016218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ight Arrow 76"/>
          <p:cNvSpPr/>
          <p:nvPr/>
        </p:nvSpPr>
        <p:spPr>
          <a:xfrm>
            <a:off x="7655169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 bwMode="auto">
          <a:xfrm>
            <a:off x="3583010" y="3901125"/>
            <a:ext cx="5409781" cy="272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Pre-anoxic zone to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Strengthen anaerobic conditions in anaerobic tank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Minimize VFA use by denitrifying bacteria – the ones that convert Nitrate (NO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to Nitrogen Gas (N</a:t>
            </a:r>
            <a:r>
              <a:rPr lang="en-US" baseline="-25000" dirty="0">
                <a:latin typeface="Cambria" panose="02040503050406030204" pitchFamily="18" charset="0"/>
                <a:cs typeface="Estrangelo Edessa" pitchFamily="66" charset="0"/>
              </a:rPr>
              <a:t>2</a:t>
            </a: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) – by “feeding” influent to the denitrifiers.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019316" y="2168871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15253" y="2141538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0577" y="2133600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6303644" y="2425829"/>
            <a:ext cx="76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953000" y="916326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</p:spTree>
    <p:extLst>
      <p:ext uri="{BB962C8B-B14F-4D97-AF65-F5344CB8AC3E}">
        <p14:creationId xmlns:p14="http://schemas.microsoft.com/office/powerpoint/2010/main" val="3785391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586186" y="3589506"/>
            <a:ext cx="4805691" cy="1293780"/>
          </a:xfrm>
        </p:spPr>
        <p:txBody>
          <a:bodyPr anchor="b">
            <a:no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rgbClr val="000000"/>
                </a:solidFill>
                <a:cs typeface="Calibri" pitchFamily="34" charset="0"/>
              </a:rPr>
              <a:t>Biological Phosphorus Removal: Combined Sidestream &amp; Mainstream Fermentation </a:t>
            </a:r>
          </a:p>
        </p:txBody>
      </p:sp>
      <p:sp>
        <p:nvSpPr>
          <p:cNvPr id="76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C:\Users\Grant\Pictures\Water Planet\Missoula\Montana 021.JPG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r="8961" b="1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245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3289779" y="4041052"/>
            <a:ext cx="76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VFAs</a:t>
            </a:r>
            <a:endParaRPr lang="en-US" b="1" baseline="-25000" dirty="0">
              <a:solidFill>
                <a:srgbClr val="FF0000"/>
              </a:solidFill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63695" y="1724353"/>
            <a:ext cx="773253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</p:spTree>
    <p:extLst>
      <p:ext uri="{BB962C8B-B14F-4D97-AF65-F5344CB8AC3E}">
        <p14:creationId xmlns:p14="http://schemas.microsoft.com/office/powerpoint/2010/main" val="505405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3289779" y="4041052"/>
            <a:ext cx="76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VFAs</a:t>
            </a:r>
            <a:endParaRPr lang="en-US" b="1" baseline="-25000" dirty="0">
              <a:solidFill>
                <a:srgbClr val="FF0000"/>
              </a:solidFill>
              <a:latin typeface="Cambria" pitchFamily="18" charset="0"/>
              <a:cs typeface="Estrangelo Edessa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63695" y="1724353"/>
            <a:ext cx="773253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</p:spTree>
    <p:extLst>
      <p:ext uri="{BB962C8B-B14F-4D97-AF65-F5344CB8AC3E}">
        <p14:creationId xmlns:p14="http://schemas.microsoft.com/office/powerpoint/2010/main" val="370633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0.00024 C -2.08333E-6 -0.00416 0.00039 -0.0081 0.00052 -0.01226 C 0.00183 -0.06018 -0.0013 -0.04189 0.00183 -0.05995 C 0.00183 -0.08703 0.00169 -0.11412 0.0013 -0.1412 C 0.00104 -0.14722 0.00052 -0.15347 0.00052 -0.15972 C 0.00052 -0.21389 0.00039 -0.20671 0.00183 -0.23935 C 0.00209 -0.25393 0.00222 -0.26851 0.00261 -0.2831 C 0.00261 -0.28541 0.00326 -0.2875 0.00339 -0.28981 C 0.00378 -0.29606 0.00378 -0.30231 0.00391 -0.30833 C 0.0056 -0.36458 -0.0026 -0.35277 0.00755 -0.36527 L 0.06823 -0.36412 C 0.07709 -0.36389 0.07578 -0.36412 0.08125 -0.36157 C 0.0819 -0.36018 0.08281 -0.35902 0.08334 -0.35764 C 0.08386 -0.35578 0.0836 -0.35416 0.08399 -0.35231 C 0.08425 -0.35092 0.08451 -0.34953 0.08477 -0.34838 C 0.08867 -0.31018 0.08438 -0.34884 0.08672 -0.32291 C 0.08698 -0.32106 0.08724 -0.31944 0.0875 -0.31759 C 0.08946 -0.2993 0.0862 -0.32639 0.08946 -0.30046 C 0.08972 -0.29884 0.09011 -0.29699 0.09024 -0.2949 C 0.0905 -0.29189 0.09063 -0.28889 0.09102 -0.28564 C 0.09167 -0.27754 0.09297 -0.27407 0.0931 -0.26574 C 0.0931 -0.25694 0.0931 -0.24814 0.0931 -0.23935 " pathEditMode="relative" rAng="0" ptsTypes="AAAAAAAAAAAAAAAAAAAAAAA">
                                      <p:cBhvr>
                                        <p:cTn id="6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444929" y="2370294"/>
            <a:ext cx="70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VFAs</a:t>
            </a:r>
            <a:endParaRPr lang="en-US" b="1" baseline="-25000" dirty="0">
              <a:solidFill>
                <a:srgbClr val="FF0000"/>
              </a:solidFill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63695" y="1724353"/>
            <a:ext cx="773253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</p:spTree>
    <p:extLst>
      <p:ext uri="{BB962C8B-B14F-4D97-AF65-F5344CB8AC3E}">
        <p14:creationId xmlns:p14="http://schemas.microsoft.com/office/powerpoint/2010/main" val="2308136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459115" y="2370294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63695" y="1724353"/>
            <a:ext cx="773253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</p:spTree>
    <p:extLst>
      <p:ext uri="{BB962C8B-B14F-4D97-AF65-F5344CB8AC3E}">
        <p14:creationId xmlns:p14="http://schemas.microsoft.com/office/powerpoint/2010/main" val="3565466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975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2C49DF-6980-4E7D-A10D-03171F7C3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8" r="-1" b="-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62201" y="202224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5685651" y="2353086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 bwMode="auto">
          <a:xfrm>
            <a:off x="5116746" y="4143191"/>
            <a:ext cx="3857624" cy="16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Nitrogen Interference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: </a:t>
            </a:r>
          </a:p>
          <a:p>
            <a:pPr marL="0" lvl="5">
              <a:spcAft>
                <a:spcPts val="6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Nitrate (NO</a:t>
            </a:r>
            <a:r>
              <a:rPr lang="en-US" baseline="-25000" dirty="0">
                <a:latin typeface="Cambria" pitchFamily="18" charset="0"/>
                <a:cs typeface="Estrangelo Edessa" pitchFamily="66" charset="0"/>
              </a:rPr>
              <a:t>3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) will consume VFAs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63695" y="1724353"/>
            <a:ext cx="773253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</p:spTree>
    <p:extLst>
      <p:ext uri="{BB962C8B-B14F-4D97-AF65-F5344CB8AC3E}">
        <p14:creationId xmlns:p14="http://schemas.microsoft.com/office/powerpoint/2010/main" val="404298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4861" y="1981200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9701" y="2016218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ight Arrow 76"/>
          <p:cNvSpPr/>
          <p:nvPr/>
        </p:nvSpPr>
        <p:spPr>
          <a:xfrm>
            <a:off x="7655169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19316" y="2168871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15253" y="2141538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0577" y="2133600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btitle 2"/>
          <p:cNvSpPr txBox="1">
            <a:spLocks/>
          </p:cNvSpPr>
          <p:nvPr/>
        </p:nvSpPr>
        <p:spPr bwMode="auto">
          <a:xfrm>
            <a:off x="5316593" y="4207353"/>
            <a:ext cx="3276600" cy="53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No Nitrogen Interference!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410200" y="1732313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63694" y="1724353"/>
            <a:ext cx="1546506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4134514" y="916325"/>
            <a:ext cx="89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Anoxic Tank</a:t>
            </a: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4953000" y="916326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78" name="Rectangle 45"/>
          <p:cNvSpPr>
            <a:spLocks noChangeArrowheads="1"/>
          </p:cNvSpPr>
          <p:nvPr/>
        </p:nvSpPr>
        <p:spPr bwMode="auto">
          <a:xfrm>
            <a:off x="6019316" y="916325"/>
            <a:ext cx="143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</p:spTree>
    <p:extLst>
      <p:ext uri="{BB962C8B-B14F-4D97-AF65-F5344CB8AC3E}">
        <p14:creationId xmlns:p14="http://schemas.microsoft.com/office/powerpoint/2010/main" val="684068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4861" y="1981200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9701" y="2016218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ight Arrow 76"/>
          <p:cNvSpPr/>
          <p:nvPr/>
        </p:nvSpPr>
        <p:spPr>
          <a:xfrm>
            <a:off x="7655169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19316" y="2168871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15253" y="2141538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0577" y="2133600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btitle 2"/>
          <p:cNvSpPr txBox="1">
            <a:spLocks/>
          </p:cNvSpPr>
          <p:nvPr/>
        </p:nvSpPr>
        <p:spPr bwMode="auto">
          <a:xfrm>
            <a:off x="5316593" y="4207353"/>
            <a:ext cx="3276600" cy="53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No Nitrogen Interference!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410200" y="1732313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63694" y="1724353"/>
            <a:ext cx="1546506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4134514" y="916325"/>
            <a:ext cx="89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Anoxic Tank</a:t>
            </a: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4953000" y="916326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78" name="Rectangle 45"/>
          <p:cNvSpPr>
            <a:spLocks noChangeArrowheads="1"/>
          </p:cNvSpPr>
          <p:nvPr/>
        </p:nvSpPr>
        <p:spPr bwMode="auto">
          <a:xfrm>
            <a:off x="6019316" y="916325"/>
            <a:ext cx="143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A11DE868-CFF1-43BF-A92A-EBB4EA12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779" y="4041052"/>
            <a:ext cx="76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VFAs</a:t>
            </a:r>
            <a:endParaRPr lang="en-US" b="1" baseline="-25000" dirty="0">
              <a:solidFill>
                <a:srgbClr val="FF0000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53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6 -0.00463 L 0.01446 -0.00463 C 0.01537 -0.02291 0.01563 -0.02014 0.01446 -0.04189 C 0.01446 -0.04328 0.01393 -0.04444 0.0138 -0.04583 C 0.01328 -0.05393 0.01263 -0.06203 0.01224 -0.07014 C 0.01133 -0.09328 0.01185 -0.08125 0.01081 -0.10601 C 0.01094 -0.11296 0.01081 -0.14861 0.01224 -0.16504 C 0.01237 -0.16643 0.01289 -0.16759 0.01302 -0.16898 C 0.01328 -0.17106 0.01354 -0.17314 0.0138 -0.17523 C 0.01354 -0.19027 0.01367 -0.20532 0.01302 -0.22014 C 0.01289 -0.22384 0.01159 -0.23009 0.01081 -0.23426 C 0.01068 -0.23819 0.01016 -0.24189 0.01016 -0.24583 C 0.01016 -0.2949 0.00964 -0.28564 0.01159 -0.3125 C 0.01185 -0.32106 0.01198 -0.32963 0.01224 -0.33819 C 0.0125 -0.34189 0.01263 -0.34583 0.01302 -0.34976 C 0.01328 -0.35324 0.0138 -0.35601 0.01524 -0.35856 C 0.01576 -0.35972 0.01667 -0.36041 0.01732 -0.36111 L 0.14284 -0.35995 C 0.14375 -0.35995 0.14401 -0.35764 0.14427 -0.35601 C 0.14479 -0.35231 0.14479 -0.34838 0.14505 -0.34444 C 0.14453 -0.32824 0.14375 -0.29421 0.14349 -0.27916 C 0.14349 -0.26967 0.14349 -0.26041 0.14349 -0.25092 " pathEditMode="relative" ptsTypes="AAAAAAAAAAAAAAAAAAAAAA">
                                      <p:cBhvr>
                                        <p:cTn id="6" dur="3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4861" y="1981200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9701" y="2016218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ight Arrow 76"/>
          <p:cNvSpPr/>
          <p:nvPr/>
        </p:nvSpPr>
        <p:spPr>
          <a:xfrm>
            <a:off x="7655169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19316" y="2168871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15253" y="2141538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0577" y="2133600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btitle 2"/>
          <p:cNvSpPr txBox="1">
            <a:spLocks/>
          </p:cNvSpPr>
          <p:nvPr/>
        </p:nvSpPr>
        <p:spPr bwMode="auto">
          <a:xfrm>
            <a:off x="5316593" y="4207353"/>
            <a:ext cx="3276600" cy="53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No Nitrogen Interference!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410200" y="1732313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63694" y="1724353"/>
            <a:ext cx="1546506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4134514" y="916325"/>
            <a:ext cx="89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Anoxic Tank</a:t>
            </a: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4953000" y="916326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78" name="Rectangle 45"/>
          <p:cNvSpPr>
            <a:spLocks noChangeArrowheads="1"/>
          </p:cNvSpPr>
          <p:nvPr/>
        </p:nvSpPr>
        <p:spPr bwMode="auto">
          <a:xfrm>
            <a:off x="6019316" y="916325"/>
            <a:ext cx="143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9590A7E6-79BE-4B15-9393-6DCD50679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497" y="2336564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9225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975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Cambria" pitchFamily="18" charset="0"/>
                <a:cs typeface="Estrangelo Edessa" pitchFamily="66" charset="0"/>
              </a:rPr>
              <a:t>Bio-P Removal: Sidestream Fermentation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4861" y="1981200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9701" y="2016218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ight Arrow 76"/>
          <p:cNvSpPr/>
          <p:nvPr/>
        </p:nvSpPr>
        <p:spPr>
          <a:xfrm>
            <a:off x="7655169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19316" y="2168871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15253" y="2141538"/>
            <a:ext cx="654050" cy="738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0577" y="2133600"/>
            <a:ext cx="654050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98825" y="3986538"/>
            <a:ext cx="787141" cy="4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2998248" y="4511236"/>
            <a:ext cx="148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Fermentation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24518" y="4080243"/>
            <a:ext cx="714082" cy="297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3122029" y="3245824"/>
            <a:ext cx="306972" cy="52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29000" y="376415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btitle 2"/>
          <p:cNvSpPr txBox="1">
            <a:spLocks/>
          </p:cNvSpPr>
          <p:nvPr/>
        </p:nvSpPr>
        <p:spPr bwMode="auto">
          <a:xfrm>
            <a:off x="5316593" y="4207353"/>
            <a:ext cx="3276600" cy="53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600"/>
              </a:spcAft>
              <a:defRPr/>
            </a:pPr>
            <a:r>
              <a:rPr lang="en-US" b="1" dirty="0">
                <a:latin typeface="Cambria" pitchFamily="18" charset="0"/>
                <a:cs typeface="Estrangelo Edessa" pitchFamily="66" charset="0"/>
              </a:rPr>
              <a:t>No Nitrogen Interference!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410200" y="1732313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860728" y="1732314"/>
            <a:ext cx="0" cy="2308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63694" y="1724353"/>
            <a:ext cx="1546506" cy="7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4134514" y="916325"/>
            <a:ext cx="89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Anoxic Tank</a:t>
            </a: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4953000" y="916326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Anaerobic Tank</a:t>
            </a:r>
          </a:p>
        </p:txBody>
      </p:sp>
      <p:sp>
        <p:nvSpPr>
          <p:cNvPr id="78" name="Rectangle 45"/>
          <p:cNvSpPr>
            <a:spLocks noChangeArrowheads="1"/>
          </p:cNvSpPr>
          <p:nvPr/>
        </p:nvSpPr>
        <p:spPr bwMode="auto">
          <a:xfrm>
            <a:off x="6019316" y="916325"/>
            <a:ext cx="143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  <a:cs typeface="Estrangelo Edessa" pitchFamily="66" charset="0"/>
              </a:rPr>
              <a:t>Aeration Tank</a:t>
            </a:r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xmlns="" id="{629AD597-356D-4EBF-B426-6BB45FFE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589" y="2301840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PO</a:t>
            </a:r>
            <a:r>
              <a:rPr lang="en-US" b="1" baseline="-25000" dirty="0">
                <a:solidFill>
                  <a:srgbClr val="FF0000"/>
                </a:solidFill>
                <a:latin typeface="Cambria" pitchFamily="18" charset="0"/>
                <a:cs typeface="Estrangelo Edess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273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2209800" y="304800"/>
            <a:ext cx="7924800" cy="1295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Optimizing Bio-P Removal: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Mainstream or Sidestream Fermentation</a:t>
            </a:r>
          </a:p>
        </p:txBody>
      </p:sp>
      <p:sp>
        <p:nvSpPr>
          <p:cNvPr id="99337" name="Subtitle 2"/>
          <p:cNvSpPr txBox="1">
            <a:spLocks/>
          </p:cNvSpPr>
          <p:nvPr/>
        </p:nvSpPr>
        <p:spPr bwMode="auto">
          <a:xfrm>
            <a:off x="2286000" y="1447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Aft>
                <a:spcPts val="600"/>
              </a:spcAft>
            </a:pPr>
            <a:r>
              <a:rPr lang="en-US" b="1" u="sng" dirty="0">
                <a:latin typeface="Cambria" pitchFamily="18" charset="0"/>
                <a:cs typeface="Estrangelo Edessa" pitchFamily="66" charset="0"/>
              </a:rPr>
              <a:t>Anaerobic Tank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2 hour HRT*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ORP of  -200 mV*  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25 times as much BOD as influent ortho-P*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Ortho-P release (3 times influent ortho-P)*</a:t>
            </a:r>
          </a:p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en-US" b="1" u="sng" dirty="0">
                <a:latin typeface="Cambria" pitchFamily="18" charset="0"/>
                <a:cs typeface="Estrangelo Edessa" pitchFamily="66" charset="0"/>
              </a:rPr>
              <a:t>Aeration Tank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DO of 2.0 mg/L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ORP of +150 mV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pH of 7.0+*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Ortho-P concentration of 0.05 mg/L*</a:t>
            </a:r>
          </a:p>
          <a:p>
            <a:pPr marL="228600" lvl="5" algn="r">
              <a:spcAft>
                <a:spcPts val="300"/>
              </a:spcAft>
              <a:defRPr/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228600" lvl="5" algn="r">
              <a:spcAft>
                <a:spcPts val="300"/>
              </a:spcAft>
              <a:defRPr/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0" lvl="5" algn="r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*Approximate: Every Plant is Different</a:t>
            </a:r>
          </a:p>
        </p:txBody>
      </p:sp>
    </p:spTree>
    <p:extLst>
      <p:ext uri="{BB962C8B-B14F-4D97-AF65-F5344CB8AC3E}">
        <p14:creationId xmlns:p14="http://schemas.microsoft.com/office/powerpoint/2010/main" val="2816849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1"/>
            <a:ext cx="3324908" cy="223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14" y="2447022"/>
            <a:ext cx="345524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8669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>
          <a:xfrm>
            <a:off x="2209800" y="457200"/>
            <a:ext cx="7162800" cy="8382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Review: Biological Phosphorus Removal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209800" y="11430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Step 1: prepare “dinner”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VFA (volatile fatty acids) production in anaerobic/fermentive conditions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137160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Step 2: “eat”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13716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Bio-P bugs (PAOs) eat VFAs in anaerobic/fermentive conditions … temporarily releasing more P into the water</a:t>
            </a:r>
          </a:p>
          <a:p>
            <a:pPr marL="13716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274320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Step 3: breathe and grow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2743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Bio-P bugs (PAOs) take in almost all of the soluble P in aerobic conditions as they grow and reproduce</a:t>
            </a:r>
          </a:p>
          <a:p>
            <a:pPr marL="13716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11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2209800" y="304800"/>
            <a:ext cx="7924800" cy="1295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Optimizing Bio-P Removal: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Mainstream or Sidestream Fermentation</a:t>
            </a:r>
          </a:p>
        </p:txBody>
      </p:sp>
      <p:sp>
        <p:nvSpPr>
          <p:cNvPr id="99337" name="Subtitle 2"/>
          <p:cNvSpPr txBox="1">
            <a:spLocks/>
          </p:cNvSpPr>
          <p:nvPr/>
        </p:nvSpPr>
        <p:spPr bwMode="auto">
          <a:xfrm>
            <a:off x="2286000" y="1447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Anaerobic Tank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 hour HRT*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 of  -200 mV*  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25 times as much BOD as influent ortho-P*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Ortho-P release (3 times influent ortho-P)*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DO of 2.0 mg/L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 of +150 mV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pH of 7.0+*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Ortho-P concentration of 0.05 mg/L*</a:t>
            </a:r>
          </a:p>
          <a:p>
            <a:pPr marL="228600" marR="0" lvl="5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228600" marR="0" lvl="5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0" marR="0" lvl="5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*Approximate: Every Plant is Different</a:t>
            </a:r>
          </a:p>
        </p:txBody>
      </p:sp>
    </p:spTree>
    <p:extLst>
      <p:ext uri="{BB962C8B-B14F-4D97-AF65-F5344CB8AC3E}">
        <p14:creationId xmlns:p14="http://schemas.microsoft.com/office/powerpoint/2010/main" val="69654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7848579" y="804672"/>
            <a:ext cx="4228744" cy="4382964"/>
          </a:xfrm>
          <a:noFill/>
        </p:spPr>
        <p:txBody>
          <a:bodyPr>
            <a:normAutofit/>
          </a:bodyPr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Experiment with YOUR plant: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Find the “Right” Process Control Strategy …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en-US" sz="2000" i="1" dirty="0">
              <a:cs typeface="Estrangelo Edessa" pitchFamily="66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Sidestream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Mainstream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Both …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en-US" sz="2000" i="1" dirty="0">
              <a:cs typeface="Estrangelo Edessa" pitchFamily="66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en-US" sz="2000" i="1" dirty="0">
              <a:cs typeface="Estrangelo Edessa" pitchFamily="66" charset="0"/>
            </a:endParaRPr>
          </a:p>
          <a:p>
            <a:pPr marL="457200" lvl="5" algn="l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and, </a:t>
            </a:r>
          </a:p>
          <a:p>
            <a:pPr marL="457200" lvl="5" algn="l"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cs typeface="Estrangelo Edessa" pitchFamily="66" charset="0"/>
              </a:rPr>
              <a:t>Optimize Phosphorus Removal!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encrypted-tbn0.gstatic.com/images?q=tbn:ANd9GcSuF6WuZ42gGzHLw_DM7S0TxcOTwvinVQSpWZ29rgQXqclX8_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r="642" b="1"/>
          <a:stretch/>
        </p:blipFill>
        <p:spPr bwMode="auto">
          <a:xfrm>
            <a:off x="815807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355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33446" y="4627755"/>
            <a:ext cx="6274590" cy="1590165"/>
          </a:xfrm>
          <a:noFill/>
        </p:spPr>
        <p:txBody>
          <a:bodyPr>
            <a:normAutofit/>
          </a:bodyPr>
          <a:lstStyle/>
          <a:p>
            <a:pPr algn="r" eaLnBrk="1" hangingPunct="1"/>
            <a:r>
              <a:rPr lang="en-US" i="1">
                <a:cs typeface="Calibri" pitchFamily="34" charset="0"/>
              </a:rPr>
              <a:t>Wastewater Science</a:t>
            </a:r>
          </a:p>
          <a:p>
            <a:pPr algn="r" eaLnBrk="1" hangingPunct="1"/>
            <a:r>
              <a:rPr lang="en-US" i="1">
                <a:cs typeface="Calibri" pitchFamily="34" charset="0"/>
              </a:rPr>
              <a:t>Alkalinity and pH</a:t>
            </a:r>
          </a:p>
        </p:txBody>
      </p:sp>
      <p:pic>
        <p:nvPicPr>
          <p:cNvPr id="6" name="Picture 8" descr="http://www.healthormoney.net/wp-content/uploads/2009/03/glass-of-ice-water.jpg"/>
          <p:cNvPicPr>
            <a:picLocks noChangeAspect="1" noChangeArrowheads="1"/>
          </p:cNvPicPr>
          <p:nvPr/>
        </p:nvPicPr>
        <p:blipFill rotWithShape="1">
          <a:blip r:embed="rId2" cstate="print"/>
          <a:srcRect b="4956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</p:spPr>
      </p:pic>
      <p:sp>
        <p:nvSpPr>
          <p:cNvPr id="3081" name="Subtitle 2"/>
          <p:cNvSpPr txBox="1">
            <a:spLocks/>
          </p:cNvSpPr>
          <p:nvPr/>
        </p:nvSpPr>
        <p:spPr bwMode="auto">
          <a:xfrm>
            <a:off x="2362200" y="20574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3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9067800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Create a Sidestream Fermentation Zone</a:t>
            </a:r>
          </a:p>
        </p:txBody>
      </p:sp>
    </p:spTree>
    <p:extLst>
      <p:ext uri="{BB962C8B-B14F-4D97-AF65-F5344CB8AC3E}">
        <p14:creationId xmlns:p14="http://schemas.microsoft.com/office/powerpoint/2010/main" val="389936149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Bio-P Removal: Grant’s Sidestream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4288322" y="1073042"/>
            <a:ext cx="2422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xmlns="" id="{C1B4FC70-E11F-4D7F-A254-E2A32B88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791" y="4692042"/>
            <a:ext cx="152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Fermenter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FDFEBA85-6A78-4101-8DEC-FD699B1EE1D3}"/>
              </a:ext>
            </a:extLst>
          </p:cNvPr>
          <p:cNvCxnSpPr>
            <a:cxnSpLocks/>
          </p:cNvCxnSpPr>
          <p:nvPr/>
        </p:nvCxnSpPr>
        <p:spPr>
          <a:xfrm flipH="1" flipV="1">
            <a:off x="8693800" y="3418867"/>
            <a:ext cx="876299" cy="11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D15CFD79-E7C6-4FB2-B188-1FC209C4B266}"/>
              </a:ext>
            </a:extLst>
          </p:cNvPr>
          <p:cNvCxnSpPr/>
          <p:nvPr/>
        </p:nvCxnSpPr>
        <p:spPr>
          <a:xfrm>
            <a:off x="9570098" y="34276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4CF6C4F5-311D-4D17-83CA-09FC8E69CAD4}"/>
              </a:ext>
            </a:extLst>
          </p:cNvPr>
          <p:cNvSpPr/>
          <p:nvPr/>
        </p:nvSpPr>
        <p:spPr>
          <a:xfrm>
            <a:off x="4485562" y="2133600"/>
            <a:ext cx="2112088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4" name="Picture 46">
            <a:extLst>
              <a:ext uri="{FF2B5EF4-FFF2-40B4-BE49-F238E27FC236}">
                <a16:creationId xmlns:a16="http://schemas.microsoft.com/office/drawing/2014/main" xmlns="" id="{6BE7EFE1-1F0C-45BC-BA18-B66208171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88444" y="1981201"/>
            <a:ext cx="232192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168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Bio-P Removal: Grant’s Sidestream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xmlns="" id="{C1B4FC70-E11F-4D7F-A254-E2A32B88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791" y="4692042"/>
            <a:ext cx="152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Fermenter</a:t>
            </a: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xmlns="" id="{901DAE90-E127-4D49-B3F4-01E205DE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710" y="4002027"/>
            <a:ext cx="70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VFAs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xmlns="" id="{88B75971-3C43-4836-98AC-1E39F7EA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721" y="4002027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CA312801-3563-46BC-A5CC-6D748AD30C2D}"/>
              </a:ext>
            </a:extLst>
          </p:cNvPr>
          <p:cNvCxnSpPr>
            <a:cxnSpLocks/>
          </p:cNvCxnSpPr>
          <p:nvPr/>
        </p:nvCxnSpPr>
        <p:spPr>
          <a:xfrm flipH="1" flipV="1">
            <a:off x="8693800" y="3418867"/>
            <a:ext cx="876299" cy="11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3AA98FB8-36A4-4901-939B-89F798E6271D}"/>
              </a:ext>
            </a:extLst>
          </p:cNvPr>
          <p:cNvCxnSpPr/>
          <p:nvPr/>
        </p:nvCxnSpPr>
        <p:spPr>
          <a:xfrm>
            <a:off x="9570098" y="34276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E64D762A-6856-43CB-BCD9-0EACA67C4239}"/>
              </a:ext>
            </a:extLst>
          </p:cNvPr>
          <p:cNvSpPr/>
          <p:nvPr/>
        </p:nvSpPr>
        <p:spPr>
          <a:xfrm>
            <a:off x="4485562" y="2133600"/>
            <a:ext cx="2112088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46">
            <a:extLst>
              <a:ext uri="{FF2B5EF4-FFF2-40B4-BE49-F238E27FC236}">
                <a16:creationId xmlns:a16="http://schemas.microsoft.com/office/drawing/2014/main" xmlns="" id="{A6C1762C-3859-4307-8EEC-AFC572396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88444" y="1981201"/>
            <a:ext cx="232192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45">
            <a:extLst>
              <a:ext uri="{FF2B5EF4-FFF2-40B4-BE49-F238E27FC236}">
                <a16:creationId xmlns:a16="http://schemas.microsoft.com/office/drawing/2014/main" xmlns="" id="{CA4FCC54-EE6C-49EE-BA21-C64534DF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322" y="1073042"/>
            <a:ext cx="2422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</p:spTree>
    <p:extLst>
      <p:ext uri="{BB962C8B-B14F-4D97-AF65-F5344CB8AC3E}">
        <p14:creationId xmlns:p14="http://schemas.microsoft.com/office/powerpoint/2010/main" val="285695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Bio-P Removal: Grant’s Sidestream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H="1" flipV="1">
            <a:off x="8693800" y="3418867"/>
            <a:ext cx="876299" cy="11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570098" y="34276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6">
            <a:extLst>
              <a:ext uri="{FF2B5EF4-FFF2-40B4-BE49-F238E27FC236}">
                <a16:creationId xmlns:a16="http://schemas.microsoft.com/office/drawing/2014/main" xmlns="" id="{C1B4FC70-E11F-4D7F-A254-E2A32B88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791" y="4692042"/>
            <a:ext cx="152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Fermenter</a:t>
            </a: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xmlns="" id="{88B75971-3C43-4836-98AC-1E39F7EA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721" y="4002027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E3AA37A-0B5A-4EF0-B6A5-07013BCE93AF}"/>
              </a:ext>
            </a:extLst>
          </p:cNvPr>
          <p:cNvCxnSpPr>
            <a:cxnSpLocks/>
          </p:cNvCxnSpPr>
          <p:nvPr/>
        </p:nvCxnSpPr>
        <p:spPr>
          <a:xfrm>
            <a:off x="9953888" y="1742713"/>
            <a:ext cx="10313" cy="225931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C0D038A-F155-4C51-AB27-A1C098BD9B16}"/>
              </a:ext>
            </a:extLst>
          </p:cNvPr>
          <p:cNvCxnSpPr>
            <a:cxnSpLocks/>
          </p:cNvCxnSpPr>
          <p:nvPr/>
        </p:nvCxnSpPr>
        <p:spPr>
          <a:xfrm flipH="1" flipV="1">
            <a:off x="4636947" y="1734317"/>
            <a:ext cx="5316940" cy="16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2DE5AA5-92BB-4B21-8732-BBCBD442425F}"/>
              </a:ext>
            </a:extLst>
          </p:cNvPr>
          <p:cNvSpPr/>
          <p:nvPr/>
        </p:nvSpPr>
        <p:spPr>
          <a:xfrm>
            <a:off x="4485562" y="2133600"/>
            <a:ext cx="2112088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46">
            <a:extLst>
              <a:ext uri="{FF2B5EF4-FFF2-40B4-BE49-F238E27FC236}">
                <a16:creationId xmlns:a16="http://schemas.microsoft.com/office/drawing/2014/main" xmlns="" id="{90A35EB9-A82E-49A4-9E9F-750E8974D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88444" y="1981201"/>
            <a:ext cx="232192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45">
            <a:extLst>
              <a:ext uri="{FF2B5EF4-FFF2-40B4-BE49-F238E27FC236}">
                <a16:creationId xmlns:a16="http://schemas.microsoft.com/office/drawing/2014/main" xmlns="" id="{17C8BC86-B71E-4E22-998C-7076F3DC7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322" y="1073042"/>
            <a:ext cx="2422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</p:spTree>
    <p:extLst>
      <p:ext uri="{BB962C8B-B14F-4D97-AF65-F5344CB8AC3E}">
        <p14:creationId xmlns:p14="http://schemas.microsoft.com/office/powerpoint/2010/main" val="129266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Bio-P Removal: Grant’s Sidestream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H="1" flipV="1">
            <a:off x="8693800" y="3418867"/>
            <a:ext cx="876299" cy="11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570098" y="34276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6">
            <a:extLst>
              <a:ext uri="{FF2B5EF4-FFF2-40B4-BE49-F238E27FC236}">
                <a16:creationId xmlns:a16="http://schemas.microsoft.com/office/drawing/2014/main" xmlns="" id="{C1B4FC70-E11F-4D7F-A254-E2A32B88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791" y="4692042"/>
            <a:ext cx="152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Fermenter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E3AA37A-0B5A-4EF0-B6A5-07013BCE93AF}"/>
              </a:ext>
            </a:extLst>
          </p:cNvPr>
          <p:cNvCxnSpPr>
            <a:cxnSpLocks/>
          </p:cNvCxnSpPr>
          <p:nvPr/>
        </p:nvCxnSpPr>
        <p:spPr>
          <a:xfrm>
            <a:off x="9953888" y="1742713"/>
            <a:ext cx="10313" cy="225931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C0D038A-F155-4C51-AB27-A1C098BD9B16}"/>
              </a:ext>
            </a:extLst>
          </p:cNvPr>
          <p:cNvCxnSpPr>
            <a:cxnSpLocks/>
          </p:cNvCxnSpPr>
          <p:nvPr/>
        </p:nvCxnSpPr>
        <p:spPr>
          <a:xfrm flipH="1" flipV="1">
            <a:off x="4636947" y="1734317"/>
            <a:ext cx="5316940" cy="16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DCCCA722-AF2F-4D85-AB8C-A7FF73A3D660}"/>
              </a:ext>
            </a:extLst>
          </p:cNvPr>
          <p:cNvSpPr/>
          <p:nvPr/>
        </p:nvSpPr>
        <p:spPr>
          <a:xfrm>
            <a:off x="4485562" y="2133600"/>
            <a:ext cx="2112088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46">
            <a:extLst>
              <a:ext uri="{FF2B5EF4-FFF2-40B4-BE49-F238E27FC236}">
                <a16:creationId xmlns:a16="http://schemas.microsoft.com/office/drawing/2014/main" xmlns="" id="{80A1C44E-B703-4CAE-9FEA-8847949B2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88444" y="1981201"/>
            <a:ext cx="232192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B6299824-1142-4E1A-B881-9B88F6B1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505" y="4040365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68" name="Rectangle 45">
            <a:extLst>
              <a:ext uri="{FF2B5EF4-FFF2-40B4-BE49-F238E27FC236}">
                <a16:creationId xmlns:a16="http://schemas.microsoft.com/office/drawing/2014/main" xmlns="" id="{1EAF0450-3065-48C9-B887-B6591875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322" y="1073042"/>
            <a:ext cx="2422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</p:spTree>
    <p:extLst>
      <p:ext uri="{BB962C8B-B14F-4D97-AF65-F5344CB8AC3E}">
        <p14:creationId xmlns:p14="http://schemas.microsoft.com/office/powerpoint/2010/main" val="411344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00052 0.00023 C 0.00508 -0.07569 0.00183 -0.01713 0.00052 -0.20578 C 0.00052 -0.2125 -2.29167E-6 -0.21898 -0.00013 -0.22546 C -0.00182 -0.28634 0.00013 -0.22708 -0.00156 -0.29421 C -0.00182 -0.30023 -0.00208 -0.30648 -0.00234 -0.3125 C -0.00351 -0.35764 -0.00195 -0.33472 -0.00351 -0.35856 L -0.07995 -0.35741 C -0.08281 -0.35741 -0.08567 -0.35648 -0.08854 -0.35625 C -0.09466 -0.35532 -0.10104 -0.35509 -0.10716 -0.35463 L -0.15768 -0.35625 C -0.16523 -0.35648 -0.17422 -0.35764 -0.18177 -0.35856 C -0.18984 -0.36157 -0.18672 -0.35995 -0.19114 -0.36273 C -0.2664 -0.36227 -0.34219 -0.37639 -0.41705 -0.36134 C -0.42487 -0.35995 -0.41666 -0.33241 -0.4164 -0.31782 C -0.4151 -0.25833 -0.41562 -0.31319 -0.41562 -0.2310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88444" y="1981201"/>
            <a:ext cx="232192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4485562" y="2133600"/>
            <a:ext cx="2112088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87647" y="228601"/>
            <a:ext cx="709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Bio-P Removal: Grant’s Sidestream Process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712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485561" y="2370668"/>
            <a:ext cx="70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pic>
        <p:nvPicPr>
          <p:cNvPr id="4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Isosceles Triangle 50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636947" y="1732314"/>
            <a:ext cx="0" cy="283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13663746-24A5-4D3D-9EB4-D171232A4A84}"/>
              </a:ext>
            </a:extLst>
          </p:cNvPr>
          <p:cNvCxnSpPr>
            <a:cxnSpLocks/>
          </p:cNvCxnSpPr>
          <p:nvPr/>
        </p:nvCxnSpPr>
        <p:spPr>
          <a:xfrm flipH="1" flipV="1">
            <a:off x="8693800" y="3418867"/>
            <a:ext cx="876299" cy="11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AD28B381-B514-44C8-ADD6-47D4488E6BC3}"/>
              </a:ext>
            </a:extLst>
          </p:cNvPr>
          <p:cNvCxnSpPr/>
          <p:nvPr/>
        </p:nvCxnSpPr>
        <p:spPr>
          <a:xfrm>
            <a:off x="9570098" y="34276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414D2F20-DD6A-41BB-A8A6-9E69EC460CFF}"/>
              </a:ext>
            </a:extLst>
          </p:cNvPr>
          <p:cNvCxnSpPr>
            <a:cxnSpLocks/>
          </p:cNvCxnSpPr>
          <p:nvPr/>
        </p:nvCxnSpPr>
        <p:spPr>
          <a:xfrm>
            <a:off x="9953888" y="1742713"/>
            <a:ext cx="10313" cy="225931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FE4C965E-6F7D-418B-8370-9C8F7AA12AC6}"/>
              </a:ext>
            </a:extLst>
          </p:cNvPr>
          <p:cNvCxnSpPr>
            <a:cxnSpLocks/>
          </p:cNvCxnSpPr>
          <p:nvPr/>
        </p:nvCxnSpPr>
        <p:spPr>
          <a:xfrm flipH="1" flipV="1">
            <a:off x="4636947" y="1734317"/>
            <a:ext cx="5316940" cy="16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56">
            <a:extLst>
              <a:ext uri="{FF2B5EF4-FFF2-40B4-BE49-F238E27FC236}">
                <a16:creationId xmlns:a16="http://schemas.microsoft.com/office/drawing/2014/main" xmlns="" id="{2D56C37F-871B-495E-80C1-054197C4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791" y="4692042"/>
            <a:ext cx="152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Fermenter</a:t>
            </a:r>
          </a:p>
        </p:txBody>
      </p:sp>
      <p:sp>
        <p:nvSpPr>
          <p:cNvPr id="85" name="Rectangle 45">
            <a:extLst>
              <a:ext uri="{FF2B5EF4-FFF2-40B4-BE49-F238E27FC236}">
                <a16:creationId xmlns:a16="http://schemas.microsoft.com/office/drawing/2014/main" xmlns="" id="{3451EA33-318A-403A-B925-D171603B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322" y="1073042"/>
            <a:ext cx="2422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</p:spTree>
    <p:extLst>
      <p:ext uri="{BB962C8B-B14F-4D97-AF65-F5344CB8AC3E}">
        <p14:creationId xmlns:p14="http://schemas.microsoft.com/office/powerpoint/2010/main" val="31243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2285999" y="304800"/>
            <a:ext cx="8149905" cy="1295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Optimizing Bio-P Removal: Mainstream,  Sidestream or Combination Fermentation</a:t>
            </a:r>
          </a:p>
        </p:txBody>
      </p:sp>
      <p:sp>
        <p:nvSpPr>
          <p:cNvPr id="99337" name="Subtitle 2"/>
          <p:cNvSpPr txBox="1">
            <a:spLocks/>
          </p:cNvSpPr>
          <p:nvPr/>
        </p:nvSpPr>
        <p:spPr bwMode="auto">
          <a:xfrm>
            <a:off x="2286000" y="1447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Anaerobic Tank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 hour HRT*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ORP of  -200 mV*  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25 times as much BOD as influent ortho-P*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Ortho-P release (3 times influent total-P)*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High DO (2.0 mg/L*)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High ORP (+150 mV*)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pH of 6.8+*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Ortho-P concentration of 0.05 mg/L*</a:t>
            </a:r>
          </a:p>
          <a:p>
            <a:pPr marL="228600" marR="0" lvl="5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228600" marR="0" lvl="5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  <a:p>
            <a:pPr marL="0" marR="0" lvl="5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*Approximate: Every Plant is Different</a:t>
            </a:r>
          </a:p>
        </p:txBody>
      </p:sp>
    </p:spTree>
    <p:extLst>
      <p:ext uri="{BB962C8B-B14F-4D97-AF65-F5344CB8AC3E}">
        <p14:creationId xmlns:p14="http://schemas.microsoft.com/office/powerpoint/2010/main" val="2511933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9067800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Create a Mainstream Fermentation Zone</a:t>
            </a:r>
          </a:p>
        </p:txBody>
      </p:sp>
    </p:spTree>
    <p:extLst>
      <p:ext uri="{BB962C8B-B14F-4D97-AF65-F5344CB8AC3E}">
        <p14:creationId xmlns:p14="http://schemas.microsoft.com/office/powerpoint/2010/main" val="28626516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04550" y="158045"/>
            <a:ext cx="981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Mainstream Bio-P Removal in Conventional Activated Sludge Plant</a:t>
            </a: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4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48006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Arrow 64"/>
          <p:cNvSpPr/>
          <p:nvPr/>
        </p:nvSpPr>
        <p:spPr>
          <a:xfrm>
            <a:off x="4191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Anaerobic Tank</a:t>
            </a: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grpSp>
        <p:nvGrpSpPr>
          <p:cNvPr id="73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Isosceles Triangle 74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488562" y="2102405"/>
            <a:ext cx="76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VFAs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5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7" grpId="0" animBg="1"/>
      <p:bldP spid="65" grpId="0" animBg="1"/>
      <p:bldP spid="46" grpId="0"/>
      <p:bldP spid="7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4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Anaerobic Tank</a:t>
            </a: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459115" y="2370294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grpSp>
        <p:nvGrpSpPr>
          <p:cNvPr id="73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Isosceles Triangle 74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488562" y="2102405"/>
            <a:ext cx="76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VFAs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Estrangelo Edessa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7207D8E-B075-4833-8793-4ED58D2F667F}"/>
              </a:ext>
            </a:extLst>
          </p:cNvPr>
          <p:cNvSpPr/>
          <p:nvPr/>
        </p:nvSpPr>
        <p:spPr>
          <a:xfrm>
            <a:off x="1204550" y="158045"/>
            <a:ext cx="981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Mainstream Bio-P Removal in Conventional Activated Sludge Plant</a:t>
            </a:r>
          </a:p>
        </p:txBody>
      </p:sp>
    </p:spTree>
    <p:extLst>
      <p:ext uri="{BB962C8B-B14F-4D97-AF65-F5344CB8AC3E}">
        <p14:creationId xmlns:p14="http://schemas.microsoft.com/office/powerpoint/2010/main" val="2308800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031684" y="3717552"/>
            <a:ext cx="2949318" cy="838831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1700" i="1" dirty="0">
                <a:solidFill>
                  <a:srgbClr val="000000"/>
                </a:solidFill>
                <a:cs typeface="Calibri" pitchFamily="34" charset="0"/>
              </a:rPr>
              <a:t>Wastewater Science</a:t>
            </a:r>
          </a:p>
          <a:p>
            <a:pPr algn="l" eaLnBrk="1" hangingPunct="1"/>
            <a:r>
              <a:rPr lang="en-US" sz="1700" i="1" dirty="0">
                <a:solidFill>
                  <a:srgbClr val="000000"/>
                </a:solidFill>
                <a:cs typeface="Calibri" pitchFamily="34" charset="0"/>
              </a:rPr>
              <a:t>DO and ORP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0964" b="1"/>
          <a:stretch/>
        </p:blipFill>
        <p:spPr bwMode="auto">
          <a:xfrm>
            <a:off x="3347837" y="1"/>
            <a:ext cx="4063868" cy="3072200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awstory.com/images/other/homersleeping100407.jp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6970" b="1"/>
          <a:stretch/>
        </p:blipFill>
        <p:spPr bwMode="auto">
          <a:xfrm>
            <a:off x="7840768" y="1579827"/>
            <a:ext cx="4351232" cy="5287648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A72DF72-1440-4817-8984-D62DEB96B934}"/>
              </a:ext>
            </a:extLst>
          </p:cNvPr>
          <p:cNvSpPr txBox="1">
            <a:spLocks/>
          </p:cNvSpPr>
          <p:nvPr/>
        </p:nvSpPr>
        <p:spPr bwMode="auto">
          <a:xfrm>
            <a:off x="5158148" y="4858757"/>
            <a:ext cx="2884843" cy="8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Calibri" pitchFamily="34" charset="0"/>
              </a:rPr>
              <a:t>DO (Dissolved Oxygen)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+mn-ea"/>
              <a:cs typeface="Calibri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E48E487-B11F-40D1-A507-9C1B556C0958}"/>
              </a:ext>
            </a:extLst>
          </p:cNvPr>
          <p:cNvSpPr txBox="1">
            <a:spLocks/>
          </p:cNvSpPr>
          <p:nvPr/>
        </p:nvSpPr>
        <p:spPr bwMode="auto">
          <a:xfrm>
            <a:off x="304138" y="2052024"/>
            <a:ext cx="3824499" cy="8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Calibri" pitchFamily="34" charset="0"/>
              </a:rPr>
              <a:t>ORP (Oxygen Reduction Potential)</a:t>
            </a:r>
          </a:p>
        </p:txBody>
      </p:sp>
    </p:spTree>
    <p:extLst>
      <p:ext uri="{BB962C8B-B14F-4D97-AF65-F5344CB8AC3E}">
        <p14:creationId xmlns:p14="http://schemas.microsoft.com/office/powerpoint/2010/main" val="245749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4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1402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>
            <a:off x="4191802" y="3427601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Anaerobic Tank</a:t>
            </a: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459115" y="2370294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grpSp>
        <p:nvGrpSpPr>
          <p:cNvPr id="73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Isosceles Triangle 74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FA7FD24-92E9-49C8-B9B1-84B434F6BD22}"/>
              </a:ext>
            </a:extLst>
          </p:cNvPr>
          <p:cNvSpPr/>
          <p:nvPr/>
        </p:nvSpPr>
        <p:spPr>
          <a:xfrm>
            <a:off x="1204550" y="158045"/>
            <a:ext cx="981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Mainstream Bio-P Removal in Conventional Activated Sludge Plant</a:t>
            </a:r>
          </a:p>
        </p:txBody>
      </p:sp>
    </p:spTree>
    <p:extLst>
      <p:ext uri="{BB962C8B-B14F-4D97-AF65-F5344CB8AC3E}">
        <p14:creationId xmlns:p14="http://schemas.microsoft.com/office/powerpoint/2010/main" val="125475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975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29601" y="1905000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>
            <a:off x="2743200" y="2133600"/>
            <a:ext cx="790578" cy="874446"/>
            <a:chOff x="6857998" y="3065728"/>
            <a:chExt cx="762005" cy="874446"/>
          </a:xfrm>
          <a:solidFill>
            <a:schemeClr val="bg2">
              <a:lumMod val="50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3065728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93726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774826" y="2141538"/>
            <a:ext cx="404813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17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1" y="1981201"/>
            <a:ext cx="1528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257800" y="2133600"/>
            <a:ext cx="1339850" cy="738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621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4" y="1901335"/>
            <a:ext cx="942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ight Arrow 65"/>
          <p:cNvSpPr/>
          <p:nvPr/>
        </p:nvSpPr>
        <p:spPr>
          <a:xfrm>
            <a:off x="3728113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239000" y="2209800"/>
            <a:ext cx="406400" cy="247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8305803" y="2203717"/>
            <a:ext cx="790576" cy="847788"/>
            <a:chOff x="6858000" y="3059645"/>
            <a:chExt cx="762003" cy="847788"/>
          </a:xfrm>
          <a:solidFill>
            <a:schemeClr val="accent1"/>
          </a:solidFill>
        </p:grpSpPr>
        <p:sp>
          <p:nvSpPr>
            <p:cNvPr id="71" name="Isosceles Triangle 70"/>
            <p:cNvSpPr/>
            <p:nvPr/>
          </p:nvSpPr>
          <p:spPr>
            <a:xfrm rot="10800000">
              <a:off x="6858001" y="3701058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3059645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 flipH="1">
            <a:off x="4800600" y="3408730"/>
            <a:ext cx="3900488" cy="188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541398" y="3256335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191000" y="2467636"/>
            <a:ext cx="0" cy="961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>
            <a:off x="4191000" y="34290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9116" y="2016219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4495800" y="2148191"/>
            <a:ext cx="654050" cy="7381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18984" y="916325"/>
            <a:ext cx="1638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Anaerobic Tank</a:t>
            </a: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2362201" y="916326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Primary Clarifier 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5278922" y="916325"/>
            <a:ext cx="141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Aeration Tank</a:t>
            </a:r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7817498" y="916324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Secondary Clarifier</a:t>
            </a: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5685651" y="2353086"/>
            <a:ext cx="596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PO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8693799" y="3418867"/>
            <a:ext cx="1212203" cy="10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2601" y="3628687"/>
            <a:ext cx="764381" cy="9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/>
          <p:nvPr/>
        </p:nvCxnSpPr>
        <p:spPr>
          <a:xfrm>
            <a:off x="9906001" y="3456957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8992791" y="455313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Sludge Storage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427764" y="3901124"/>
            <a:ext cx="654050" cy="594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122029" y="310393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438401" y="3245824"/>
            <a:ext cx="683629" cy="335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38400" y="3581400"/>
            <a:ext cx="0" cy="2488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1774826" y="4388127"/>
            <a:ext cx="152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Estrangelo Edessa" pitchFamily="66" charset="0"/>
              </a:rPr>
              <a:t>Gravity Thickener</a:t>
            </a:r>
          </a:p>
        </p:txBody>
      </p:sp>
      <p:grpSp>
        <p:nvGrpSpPr>
          <p:cNvPr id="73" name="Group 32"/>
          <p:cNvGrpSpPr/>
          <p:nvPr/>
        </p:nvGrpSpPr>
        <p:grpSpPr>
          <a:xfrm>
            <a:off x="2325127" y="3901125"/>
            <a:ext cx="395287" cy="468899"/>
            <a:chOff x="6857998" y="3065729"/>
            <a:chExt cx="762005" cy="8744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Isosceles Triangle 74"/>
            <p:cNvSpPr/>
            <p:nvPr/>
          </p:nvSpPr>
          <p:spPr>
            <a:xfrm rot="10800000">
              <a:off x="6857998" y="3733799"/>
              <a:ext cx="762002" cy="2063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58000" y="3065729"/>
              <a:ext cx="762003" cy="6680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7" name="Picture 3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169" y="3800333"/>
            <a:ext cx="457202" cy="5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7435B6D-E3E9-4DC8-97C2-9B0D5FC47310}"/>
              </a:ext>
            </a:extLst>
          </p:cNvPr>
          <p:cNvSpPr/>
          <p:nvPr/>
        </p:nvSpPr>
        <p:spPr>
          <a:xfrm>
            <a:off x="1204550" y="158045"/>
            <a:ext cx="981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Mainstream Bio-P Removal in Conventional Activated Sludge Plant</a:t>
            </a:r>
          </a:p>
        </p:txBody>
      </p:sp>
    </p:spTree>
    <p:extLst>
      <p:ext uri="{BB962C8B-B14F-4D97-AF65-F5344CB8AC3E}">
        <p14:creationId xmlns:p14="http://schemas.microsoft.com/office/powerpoint/2010/main" val="1007552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D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C28CF4E-C534-4F46-9EA1-1CC54CAEE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6181" y="2249106"/>
            <a:ext cx="5462546" cy="2403520"/>
          </a:xfrm>
          <a:prstGeom prst="rect">
            <a:avLst/>
          </a:prstGeom>
        </p:spPr>
      </p:pic>
      <p:pic>
        <p:nvPicPr>
          <p:cNvPr id="1026" name="Picture 2" descr="Image result for nutrient pol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62" y="548640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17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35" y="990601"/>
            <a:ext cx="3979665" cy="51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4868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65133" y="463882"/>
            <a:ext cx="9902942" cy="2069767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Change day-to-day operations to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create ideal habitats for bacteria to remove Phosphorus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6F5FB5-9A27-4D12-ACF7-E9F93DF7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38" y="3464625"/>
            <a:ext cx="6111098" cy="3437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4284D-6D79-434D-9BC0-C46E6C5D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84332"/>
            <a:ext cx="6285438" cy="3535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BDBB92-507E-4088-8990-F2AD3A45C1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803980" y="2047115"/>
            <a:ext cx="296291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BE2F25-85C7-471A-A8A3-7B2F5177D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" b="57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360AB50-2BB5-4E79-89C6-C2A748F5FC34}"/>
              </a:ext>
            </a:extLst>
          </p:cNvPr>
          <p:cNvSpPr txBox="1">
            <a:spLocks/>
          </p:cNvSpPr>
          <p:nvPr/>
        </p:nvSpPr>
        <p:spPr>
          <a:xfrm>
            <a:off x="0" y="5317240"/>
            <a:ext cx="1219197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Conrad, Montana          Population: 2,500          0.5 MGD design flow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4958B7-7A35-47FE-86FB-FF42882C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40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62CCD8-7550-46E0-8C43-70F2D440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CBAD10B-D7C9-41AF-9407-FCF2D1929270}"/>
              </a:ext>
            </a:extLst>
          </p:cNvPr>
          <p:cNvSpPr txBox="1">
            <a:spLocks/>
          </p:cNvSpPr>
          <p:nvPr/>
        </p:nvSpPr>
        <p:spPr>
          <a:xfrm>
            <a:off x="0" y="5317240"/>
            <a:ext cx="1219197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Chinook, Montana         Population: 1,250         0.5 MGD design flow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36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E481A6-5842-42C2-925F-D61B489F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46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3392EB-54E4-4797-91FF-B5E5E3770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" b="2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22E8F04-0D56-4524-8F41-EBD456214A45}"/>
              </a:ext>
            </a:extLst>
          </p:cNvPr>
          <p:cNvSpPr txBox="1">
            <a:spLocks/>
          </p:cNvSpPr>
          <p:nvPr/>
        </p:nvSpPr>
        <p:spPr>
          <a:xfrm>
            <a:off x="0" y="5317240"/>
            <a:ext cx="1219197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Palmer, Massachusetts          Population: 12,200          5.6 MGD design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6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1308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F13FA6-DBFF-44AC-B6AC-BB9B7B1E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902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Comments &amp; Questions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4B4F37AC-663E-4151-9070-2D18831E9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373" y="1485687"/>
            <a:ext cx="6574649" cy="4930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D46EB4-77B5-4A02-9CA1-3B062F7F0065}"/>
              </a:ext>
            </a:extLst>
          </p:cNvPr>
          <p:cNvSpPr txBox="1"/>
          <p:nvPr/>
        </p:nvSpPr>
        <p:spPr>
          <a:xfrm>
            <a:off x="4345372" y="419678"/>
            <a:ext cx="657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Weaver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g.weaver@cleanwaterops.com</a:t>
            </a:r>
          </a:p>
        </p:txBody>
      </p:sp>
    </p:spTree>
    <p:extLst>
      <p:ext uri="{BB962C8B-B14F-4D97-AF65-F5344CB8AC3E}">
        <p14:creationId xmlns:p14="http://schemas.microsoft.com/office/powerpoint/2010/main" val="300016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15C94C-5C10-487A-B9C7-766C89C45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6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>
          <a:xfrm>
            <a:off x="1061937" y="418290"/>
            <a:ext cx="6400800" cy="1447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Phosphorus Removal: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What an Operator needs to know</a:t>
            </a:r>
          </a:p>
        </p:txBody>
      </p:sp>
      <p:sp>
        <p:nvSpPr>
          <p:cNvPr id="63497" name="Subtitle 2"/>
          <p:cNvSpPr txBox="1">
            <a:spLocks/>
          </p:cNvSpPr>
          <p:nvPr/>
        </p:nvSpPr>
        <p:spPr bwMode="auto">
          <a:xfrm>
            <a:off x="1198124" y="186609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ONE. Convert soluble phosphorus to TSS …</a:t>
            </a:r>
          </a:p>
          <a:p>
            <a:pPr marL="274320" lvl="1"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Biologically</a:t>
            </a:r>
          </a:p>
          <a:p>
            <a:pPr marL="274320" lvl="1"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Chemically</a:t>
            </a:r>
          </a:p>
          <a:p>
            <a:pPr marL="0" lvl="1"/>
            <a:endParaRPr lang="en-US" dirty="0">
              <a:latin typeface="Cambria" panose="02040503050406030204" pitchFamily="18" charset="0"/>
              <a:cs typeface="Estrangelo Edessa" pitchFamily="66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TWO. Remove TSS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 startAt="2"/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  <a:cs typeface="Estrangelo Edessa" pitchFamily="66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  <a:cs typeface="Estrangelo Edessa" pitchFamily="66" charset="0"/>
            </a:endParaRPr>
          </a:p>
        </p:txBody>
      </p:sp>
      <p:pic>
        <p:nvPicPr>
          <p:cNvPr id="6349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846" y="577517"/>
            <a:ext cx="3440112" cy="601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2319EF-0223-4C6B-BCD8-BB327CD62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24" y="3771900"/>
            <a:ext cx="3693128" cy="27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5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>
          <a:xfrm>
            <a:off x="2209800" y="457200"/>
            <a:ext cx="7162800" cy="8382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Estrangelo Edessa" pitchFamily="66" charset="0"/>
              </a:rPr>
              <a:t>Biological Phosphorus Removal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209800" y="11430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fontAlgn="base">
              <a:spcBef>
                <a:spcPts val="1800"/>
              </a:spcBef>
            </a:pPr>
            <a:r>
              <a:rPr lang="en-US" sz="2000" u="sng" dirty="0">
                <a:latin typeface="Cambria" pitchFamily="18" charset="0"/>
                <a:cs typeface="Estrangelo Edessa" pitchFamily="66" charset="0"/>
              </a:rPr>
              <a:t>Step 1: prepare “dinner”</a:t>
            </a:r>
            <a:endParaRPr lang="en-US" sz="2000" dirty="0">
              <a:latin typeface="Cambria" pitchFamily="18" charset="0"/>
              <a:cs typeface="Estrangelo Edessa" pitchFamily="66" charset="0"/>
            </a:endParaRPr>
          </a:p>
          <a:p>
            <a:pPr marL="0" lvl="1" fontAlgn="base">
              <a:spcBef>
                <a:spcPts val="1200"/>
              </a:spcBef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VFA (volatile fatty acids) production in anaerobic/fermentive conditions</a:t>
            </a:r>
          </a:p>
          <a:p>
            <a:pPr marL="0" lvl="1" fontAlgn="base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1371600" lvl="1" fontAlgn="base">
              <a:spcBef>
                <a:spcPts val="600"/>
              </a:spcBef>
            </a:pPr>
            <a:r>
              <a:rPr lang="en-US" sz="2000" u="sng" dirty="0">
                <a:latin typeface="Cambria" pitchFamily="18" charset="0"/>
                <a:cs typeface="Estrangelo Edessa" pitchFamily="66" charset="0"/>
              </a:rPr>
              <a:t>Step 2: “eat”</a:t>
            </a:r>
            <a:r>
              <a:rPr lang="en-US" sz="2000" dirty="0">
                <a:latin typeface="Cambria" pitchFamily="18" charset="0"/>
                <a:cs typeface="Estrangelo Edessa" pitchFamily="66" charset="0"/>
              </a:rPr>
              <a:t> </a:t>
            </a:r>
            <a:endParaRPr lang="en-US" sz="2000" u="sng" dirty="0">
              <a:latin typeface="Cambria" pitchFamily="18" charset="0"/>
              <a:cs typeface="Estrangelo Edessa" pitchFamily="66" charset="0"/>
            </a:endParaRPr>
          </a:p>
          <a:p>
            <a:pPr marL="1371600" lvl="1" fontAlgn="base"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Bio-P bugs (PAOs) eat VFAs in anaerobic/fermentive conditions … temporarily releasing more P into the water</a:t>
            </a:r>
          </a:p>
          <a:p>
            <a:pPr marL="1371600" lvl="1" fontAlgn="base">
              <a:spcBef>
                <a:spcPts val="1200"/>
              </a:spcBef>
              <a:spcAft>
                <a:spcPts val="600"/>
              </a:spcAft>
            </a:pPr>
            <a:endParaRPr lang="en-US" dirty="0">
              <a:latin typeface="Cambria" pitchFamily="18" charset="0"/>
              <a:cs typeface="Estrangelo Edessa" pitchFamily="66" charset="0"/>
            </a:endParaRPr>
          </a:p>
          <a:p>
            <a:pPr marL="2743200" lvl="1" fontAlgn="base">
              <a:spcBef>
                <a:spcPts val="600"/>
              </a:spcBef>
            </a:pPr>
            <a:r>
              <a:rPr lang="en-US" sz="2000" u="sng" dirty="0">
                <a:latin typeface="Cambria" pitchFamily="18" charset="0"/>
                <a:cs typeface="Estrangelo Edessa" pitchFamily="66" charset="0"/>
              </a:rPr>
              <a:t>Step 3: breathe and grow</a:t>
            </a:r>
            <a:r>
              <a:rPr lang="en-US" sz="2000" dirty="0">
                <a:latin typeface="Cambria" pitchFamily="18" charset="0"/>
                <a:cs typeface="Estrangelo Edessa" pitchFamily="66" charset="0"/>
              </a:rPr>
              <a:t> </a:t>
            </a:r>
            <a:endParaRPr lang="en-US" sz="2000" u="sng" dirty="0">
              <a:latin typeface="Cambria" pitchFamily="18" charset="0"/>
              <a:cs typeface="Estrangelo Edessa" pitchFamily="66" charset="0"/>
            </a:endParaRPr>
          </a:p>
          <a:p>
            <a:pPr marL="2743200" lvl="1" fontAlgn="base"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Bio-P bugs (PAOs) take in almost all of the soluble P in aerobic conditions as they grow and reproduce</a:t>
            </a:r>
          </a:p>
          <a:p>
            <a:pPr marL="1371600" lvl="1" fontAlgn="base"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6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8A26B6D-FBAD-45CD-905A-29D8E1C1C06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4E56B5F-405D-4339-9304-0D35E78EBDA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A6D0D0B-777D-4501-97F8-B6BE256B052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E8E96F4-CDF6-43CB-9B2A-62D2935BF43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F7ABD5A-4847-4A27-82DF-CE9FA8CD8A0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F348CC9-5600-4A65-9EDC-BA0F33DCE38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A9A60E6-0EA8-418A-B57B-D0840776238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808F0AD-298A-41B4-8BA2-7EB509CA741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66DD985-2C01-4F7E-AEDD-0E72C3B9B6C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F0C2C18-FC3A-4AEF-BD3C-70FEF7699E6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69E7F68-F556-4529-BC6B-D5D35A1779E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DE24895-225B-42F1-B9DD-9C84C4B3346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467F7FC-BA55-456A-8D1C-9D088D9EA6A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FC89409-EBEA-4B6A-8BA6-A47032BFDA4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80293DC-90C3-42B4-BE78-CBBE15F3FD9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9297DE4-10AB-4D97-8C27-675709BD327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B0471A7-0A83-4E33-9C9A-260B7169E2F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34CED15-7633-469D-820F-27698EABF4B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F084FF4-BE94-4C09-ACCB-763B999BAC2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ADB4B85-08E3-4308-AAF4-CB263AC6841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4476654-DDEA-4ADA-B779-3CF3F1DF03B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D372A1F-BAA2-492D-B6FF-A07DDF90454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1806</Words>
  <Application>Microsoft Office PowerPoint</Application>
  <PresentationFormat>Widescreen</PresentationFormat>
  <Paragraphs>471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Cambria</vt:lpstr>
      <vt:lpstr>Estrangelo Edessa</vt:lpstr>
      <vt:lpstr>Office Theme</vt:lpstr>
      <vt:lpstr>PowerPoint Presentation</vt:lpstr>
      <vt:lpstr>Operational Strategies for Nutrient Removal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&amp;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Phosphorus Removal: Part 1  Science &amp; Technology</dc:title>
  <dc:creator>Grant Weaver</dc:creator>
  <cp:lastModifiedBy>Judi Z</cp:lastModifiedBy>
  <cp:revision>17</cp:revision>
  <dcterms:created xsi:type="dcterms:W3CDTF">2019-05-02T20:37:27Z</dcterms:created>
  <dcterms:modified xsi:type="dcterms:W3CDTF">2019-08-06T15:35:52Z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1488783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